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7" r:id="rId1"/>
  </p:sldMasterIdLst>
  <p:notesMasterIdLst>
    <p:notesMasterId r:id="rId40"/>
  </p:notesMasterIdLst>
  <p:handoutMasterIdLst>
    <p:handoutMasterId r:id="rId41"/>
  </p:handoutMasterIdLst>
  <p:sldIdLst>
    <p:sldId id="256" r:id="rId2"/>
    <p:sldId id="454" r:id="rId3"/>
    <p:sldId id="440" r:id="rId4"/>
    <p:sldId id="344" r:id="rId5"/>
    <p:sldId id="296" r:id="rId6"/>
    <p:sldId id="266" r:id="rId7"/>
    <p:sldId id="267" r:id="rId8"/>
    <p:sldId id="377" r:id="rId9"/>
    <p:sldId id="323" r:id="rId10"/>
    <p:sldId id="388" r:id="rId11"/>
    <p:sldId id="322" r:id="rId12"/>
    <p:sldId id="324" r:id="rId13"/>
    <p:sldId id="389" r:id="rId14"/>
    <p:sldId id="339" r:id="rId15"/>
    <p:sldId id="456" r:id="rId16"/>
    <p:sldId id="290" r:id="rId17"/>
    <p:sldId id="292" r:id="rId18"/>
    <p:sldId id="452" r:id="rId19"/>
    <p:sldId id="334" r:id="rId20"/>
    <p:sldId id="449" r:id="rId21"/>
    <p:sldId id="451" r:id="rId22"/>
    <p:sldId id="433" r:id="rId23"/>
    <p:sldId id="434" r:id="rId24"/>
    <p:sldId id="435" r:id="rId25"/>
    <p:sldId id="436" r:id="rId26"/>
    <p:sldId id="427" r:id="rId27"/>
    <p:sldId id="428" r:id="rId28"/>
    <p:sldId id="429" r:id="rId29"/>
    <p:sldId id="430" r:id="rId30"/>
    <p:sldId id="431" r:id="rId31"/>
    <p:sldId id="432" r:id="rId32"/>
    <p:sldId id="393" r:id="rId33"/>
    <p:sldId id="455" r:id="rId34"/>
    <p:sldId id="460" r:id="rId35"/>
    <p:sldId id="453" r:id="rId36"/>
    <p:sldId id="457" r:id="rId37"/>
    <p:sldId id="458" r:id="rId38"/>
    <p:sldId id="459" r:id="rId39"/>
  </p:sldIdLst>
  <p:sldSz cx="12192000" cy="6858000"/>
  <p:notesSz cx="7315200" cy="9601200"/>
  <p:embeddedFontLst>
    <p:embeddedFont>
      <p:font typeface="Candara" panose="020E0502030303020204" pitchFamily="34" charset="0"/>
      <p:regular r:id="rId42"/>
      <p:bold r:id="rId43"/>
      <p:italic r:id="rId44"/>
      <p:boldItalic r:id="rId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03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8820" autoAdjust="0"/>
  </p:normalViewPr>
  <p:slideViewPr>
    <p:cSldViewPr snapToGrid="0">
      <p:cViewPr varScale="1">
        <p:scale>
          <a:sx n="98" d="100"/>
          <a:sy n="98" d="100"/>
        </p:scale>
        <p:origin x="954" y="90"/>
      </p:cViewPr>
      <p:guideLst>
        <p:guide orient="horz" pos="2160"/>
        <p:guide pos="2880"/>
      </p:guideLst>
    </p:cSldViewPr>
  </p:slideViewPr>
  <p:outlineViewPr>
    <p:cViewPr>
      <p:scale>
        <a:sx n="33" d="100"/>
        <a:sy n="33" d="100"/>
      </p:scale>
      <p:origin x="48" y="37446"/>
    </p:cViewPr>
  </p:outlineViewPr>
  <p:notesTextViewPr>
    <p:cViewPr>
      <p:scale>
        <a:sx n="100" d="100"/>
        <a:sy n="100" d="100"/>
      </p:scale>
      <p:origin x="0" y="0"/>
    </p:cViewPr>
  </p:notesTextViewPr>
  <p:sorterViewPr>
    <p:cViewPr>
      <p:scale>
        <a:sx n="90" d="100"/>
        <a:sy n="90" d="100"/>
      </p:scale>
      <p:origin x="0" y="-129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70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D76AA912-50E7-421B-99C8-66D822FD349E}" type="slidenum">
              <a:rPr lang="en-US"/>
              <a:pPr/>
              <a:t>‹#›</a:t>
            </a:fld>
            <a:endParaRPr lang="en-US"/>
          </a:p>
        </p:txBody>
      </p:sp>
    </p:spTree>
    <p:extLst>
      <p:ext uri="{BB962C8B-B14F-4D97-AF65-F5344CB8AC3E}">
        <p14:creationId xmlns:p14="http://schemas.microsoft.com/office/powerpoint/2010/main" val="7745163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843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843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843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43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843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5DEB93C-BD1B-429A-B458-C00D7505ECCE}" type="slidenum">
              <a:rPr lang="en-US"/>
              <a:pPr/>
              <a:t>‹#›</a:t>
            </a:fld>
            <a:endParaRPr lang="en-US"/>
          </a:p>
        </p:txBody>
      </p:sp>
    </p:spTree>
    <p:extLst>
      <p:ext uri="{BB962C8B-B14F-4D97-AF65-F5344CB8AC3E}">
        <p14:creationId xmlns:p14="http://schemas.microsoft.com/office/powerpoint/2010/main" val="231073115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5E1A9F-112B-4903-9A31-B686431AD920}" type="slidenum">
              <a:rPr lang="en-US"/>
              <a:pPr/>
              <a:t>1</a:t>
            </a:fld>
            <a:endParaRPr lang="en-US"/>
          </a:p>
        </p:txBody>
      </p:sp>
      <p:sp>
        <p:nvSpPr>
          <p:cNvPr id="306178" name="Rectangle 2"/>
          <p:cNvSpPr>
            <a:spLocks noGrp="1" noRot="1" noChangeAspect="1" noChangeArrowheads="1" noTextEdit="1"/>
          </p:cNvSpPr>
          <p:nvPr>
            <p:ph type="sldImg"/>
          </p:nvPr>
        </p:nvSpPr>
        <p:spPr>
          <a:xfrm>
            <a:off x="457200" y="720725"/>
            <a:ext cx="6400800" cy="3600450"/>
          </a:xfrm>
          <a:ln/>
        </p:spPr>
      </p:sp>
      <p:sp>
        <p:nvSpPr>
          <p:cNvPr id="306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A0BAF4-2647-4F42-B4BB-D02F298F08CA}" type="slidenum">
              <a:rPr lang="en-US"/>
              <a:pPr/>
              <a:t>12</a:t>
            </a:fld>
            <a:endParaRPr lang="en-US"/>
          </a:p>
        </p:txBody>
      </p:sp>
      <p:sp>
        <p:nvSpPr>
          <p:cNvPr id="314370" name="Rectangle 2"/>
          <p:cNvSpPr>
            <a:spLocks noGrp="1" noRot="1" noChangeAspect="1" noChangeArrowheads="1" noTextEdit="1"/>
          </p:cNvSpPr>
          <p:nvPr>
            <p:ph type="sldImg"/>
          </p:nvPr>
        </p:nvSpPr>
        <p:spPr>
          <a:xfrm>
            <a:off x="457200" y="720725"/>
            <a:ext cx="6400800" cy="3600450"/>
          </a:xfrm>
          <a:ln/>
        </p:spPr>
      </p:sp>
      <p:sp>
        <p:nvSpPr>
          <p:cNvPr id="31437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2692BD-8EB7-4E3E-9962-AD7B7074D995}" type="slidenum">
              <a:rPr lang="en-US"/>
              <a:pPr/>
              <a:t>13</a:t>
            </a:fld>
            <a:endParaRPr lang="en-US"/>
          </a:p>
        </p:txBody>
      </p:sp>
      <p:sp>
        <p:nvSpPr>
          <p:cNvPr id="349186" name="Rectangle 2"/>
          <p:cNvSpPr>
            <a:spLocks noGrp="1" noRot="1" noChangeAspect="1" noChangeArrowheads="1" noTextEdit="1"/>
          </p:cNvSpPr>
          <p:nvPr>
            <p:ph type="sldImg"/>
          </p:nvPr>
        </p:nvSpPr>
        <p:spPr>
          <a:xfrm>
            <a:off x="457200" y="720725"/>
            <a:ext cx="6400800" cy="3600450"/>
          </a:xfrm>
          <a:ln/>
        </p:spPr>
      </p:sp>
      <p:sp>
        <p:nvSpPr>
          <p:cNvPr id="349187" name="Rectangle 3"/>
          <p:cNvSpPr>
            <a:spLocks noGrp="1" noChangeArrowheads="1"/>
          </p:cNvSpPr>
          <p:nvPr>
            <p:ph type="body" idx="1"/>
          </p:nvPr>
        </p:nvSpPr>
        <p:spPr/>
        <p:txBody>
          <a:bodyPr/>
          <a:lstStyle/>
          <a:p>
            <a:r>
              <a:rPr lang="en-US" dirty="0"/>
              <a:t>Onset: Generally 1 to 3 weeks, but may be as long as 2 months after exposure. </a:t>
            </a:r>
          </a:p>
          <a:p>
            <a:r>
              <a:rPr lang="en-US" dirty="0"/>
              <a:t>http://www.fda.gov/downloads/Food/FoodborneIllnessContaminants/UCM297627.pdf</a:t>
            </a:r>
          </a:p>
          <a:p>
            <a:r>
              <a:rPr lang="en-US" dirty="0"/>
              <a:t>Since S. </a:t>
            </a:r>
            <a:r>
              <a:rPr lang="en-US" dirty="0" err="1"/>
              <a:t>Typhi</a:t>
            </a:r>
            <a:r>
              <a:rPr lang="en-US" dirty="0"/>
              <a:t> and S. </a:t>
            </a:r>
            <a:r>
              <a:rPr lang="en-US" dirty="0" err="1"/>
              <a:t>Paratyphi</a:t>
            </a:r>
            <a:r>
              <a:rPr lang="en-US" dirty="0"/>
              <a:t> A are found only in human hosts, the usual sources of these organisms in the environment are drinking and/or irrigation water contaminated by untreated sewage.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473341-80C0-4A7E-AE60-69ECCB01B49F}" type="slidenum">
              <a:rPr lang="en-US"/>
              <a:pPr/>
              <a:t>14</a:t>
            </a:fld>
            <a:endParaRPr lang="en-US"/>
          </a:p>
        </p:txBody>
      </p:sp>
      <p:sp>
        <p:nvSpPr>
          <p:cNvPr id="318466" name="Rectangle 2"/>
          <p:cNvSpPr>
            <a:spLocks noGrp="1" noRot="1" noChangeAspect="1" noChangeArrowheads="1" noTextEdit="1"/>
          </p:cNvSpPr>
          <p:nvPr>
            <p:ph type="sldImg"/>
          </p:nvPr>
        </p:nvSpPr>
        <p:spPr>
          <a:xfrm>
            <a:off x="457200" y="720725"/>
            <a:ext cx="6400800" cy="3600450"/>
          </a:xfrm>
          <a:ln/>
        </p:spPr>
      </p:sp>
      <p:sp>
        <p:nvSpPr>
          <p:cNvPr id="318467" name="Rectangle 3"/>
          <p:cNvSpPr>
            <a:spLocks noGrp="1" noChangeArrowheads="1"/>
          </p:cNvSpPr>
          <p:nvPr>
            <p:ph type="body" idx="1"/>
          </p:nvPr>
        </p:nvSpPr>
        <p:spPr/>
        <p:txBody>
          <a:bodyPr/>
          <a:lstStyle/>
          <a:p>
            <a:r>
              <a:rPr lang="en-US"/>
              <a:t>The reduction in typhoid occurred over a 40 year period</a:t>
            </a:r>
          </a:p>
          <a:p>
            <a:pPr lvl="1"/>
            <a:r>
              <a:rPr lang="en-US"/>
              <a:t>The reduction was not due to a one time centralized change</a:t>
            </a:r>
          </a:p>
          <a:p>
            <a:pPr lvl="2"/>
            <a:r>
              <a:rPr lang="en-US"/>
              <a:t>Not due to filtration</a:t>
            </a:r>
          </a:p>
          <a:p>
            <a:pPr lvl="2"/>
            <a:r>
              <a:rPr lang="en-US"/>
              <a:t>Not due to chlorination</a:t>
            </a:r>
          </a:p>
          <a:p>
            <a:pPr lvl="1"/>
            <a:r>
              <a:rPr lang="en-US"/>
              <a:t>Was due to changes that occurred at different times throughout the population</a:t>
            </a:r>
          </a:p>
          <a:p>
            <a:pPr lvl="2"/>
            <a:r>
              <a:rPr lang="en-US"/>
              <a:t>Improved hygiene</a:t>
            </a:r>
          </a:p>
          <a:p>
            <a:pPr lvl="3"/>
            <a:r>
              <a:rPr lang="en-US"/>
              <a:t>Installation of toilets in bathrooms with sinks to wash hands</a:t>
            </a:r>
          </a:p>
          <a:p>
            <a:pPr lvl="3"/>
            <a:r>
              <a:rPr lang="en-US"/>
              <a:t>Education encouraging hand washing</a:t>
            </a:r>
          </a:p>
          <a:p>
            <a:pPr lvl="2"/>
            <a:r>
              <a:rPr lang="en-US"/>
              <a:t>Better food handling practices</a:t>
            </a:r>
          </a:p>
          <a:p>
            <a:pPr lvl="3"/>
            <a:r>
              <a:rPr lang="en-US"/>
              <a:t>Farmers washed their hands after they used the bathroom and before they milked the cows</a:t>
            </a:r>
          </a:p>
          <a:p>
            <a:pPr lvl="3"/>
            <a:r>
              <a:rPr lang="en-US"/>
              <a:t>Refrigeration</a:t>
            </a:r>
          </a:p>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54F4F4-3858-40A8-994F-42F3E764CE32}" type="slidenum">
              <a:rPr lang="en-US"/>
              <a:pPr/>
              <a:t>16</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r>
              <a:rPr lang="en-US"/>
              <a:t>http://www.phpc.cam.ac.uk/mst/phtop/transition_in_west_mst_oct_02_web.ppt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D75C0F-A7B3-4FB4-9D27-BA02D09EC609}" type="slidenum">
              <a:rPr lang="en-US"/>
              <a:pPr/>
              <a:t>17</a:t>
            </a:fld>
            <a:endParaRPr lang="en-US"/>
          </a:p>
        </p:txBody>
      </p:sp>
      <p:sp>
        <p:nvSpPr>
          <p:cNvPr id="91138" name="Rectangle 2"/>
          <p:cNvSpPr>
            <a:spLocks noGrp="1" noRot="1" noChangeAspect="1" noChangeArrowheads="1" noTextEdit="1"/>
          </p:cNvSpPr>
          <p:nvPr>
            <p:ph type="sldImg"/>
          </p:nvPr>
        </p:nvSpPr>
        <p:spPr>
          <a:xfrm>
            <a:off x="457200" y="720725"/>
            <a:ext cx="6400800" cy="3600450"/>
          </a:xfrm>
          <a:ln/>
        </p:spPr>
      </p:sp>
      <p:sp>
        <p:nvSpPr>
          <p:cNvPr id="91139" name="Rectangle 3"/>
          <p:cNvSpPr>
            <a:spLocks noGrp="1" noChangeArrowheads="1"/>
          </p:cNvSpPr>
          <p:nvPr>
            <p:ph type="body" idx="1"/>
          </p:nvPr>
        </p:nvSpPr>
        <p:spPr/>
        <p:txBody>
          <a:bodyPr/>
          <a:lstStyle/>
          <a:p>
            <a:r>
              <a:rPr lang="en-US"/>
              <a:t>http://www.phpc.cam.ac.uk/mst/phtop/transition_in_west_mst_oct_02_web.ppt</a:t>
            </a:r>
          </a:p>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http://onlinelibrary.wiley.com/doi/10.1111/nyas.12330/full#nyas12330-bib-0022</a:t>
            </a:r>
          </a:p>
        </p:txBody>
      </p:sp>
      <p:sp>
        <p:nvSpPr>
          <p:cNvPr id="4" name="Slide Number Placeholder 3"/>
          <p:cNvSpPr>
            <a:spLocks noGrp="1"/>
          </p:cNvSpPr>
          <p:nvPr>
            <p:ph type="sldNum" sz="quarter" idx="10"/>
          </p:nvPr>
        </p:nvSpPr>
        <p:spPr/>
        <p:txBody>
          <a:bodyPr/>
          <a:lstStyle/>
          <a:p>
            <a:fld id="{65DEB93C-BD1B-429A-B458-C00D7505ECCE}" type="slidenum">
              <a:rPr lang="en-US" smtClean="0"/>
              <a:pPr/>
              <a:t>18</a:t>
            </a:fld>
            <a:endParaRPr lang="en-US"/>
          </a:p>
        </p:txBody>
      </p:sp>
    </p:spTree>
    <p:extLst>
      <p:ext uri="{BB962C8B-B14F-4D97-AF65-F5344CB8AC3E}">
        <p14:creationId xmlns:p14="http://schemas.microsoft.com/office/powerpoint/2010/main" val="618640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68DF33-A55D-4ADA-BD31-89F41354A0CE}" type="slidenum">
              <a:rPr lang="en-US"/>
              <a:pPr/>
              <a:t>19</a:t>
            </a:fld>
            <a:endParaRPr lang="en-US"/>
          </a:p>
        </p:txBody>
      </p:sp>
      <p:sp>
        <p:nvSpPr>
          <p:cNvPr id="332802" name="Rectangle 2"/>
          <p:cNvSpPr>
            <a:spLocks noGrp="1" noRot="1" noChangeAspect="1" noChangeArrowheads="1" noTextEdit="1"/>
          </p:cNvSpPr>
          <p:nvPr>
            <p:ph type="sldImg"/>
          </p:nvPr>
        </p:nvSpPr>
        <p:spPr>
          <a:xfrm>
            <a:off x="457200" y="720725"/>
            <a:ext cx="6400800" cy="3600450"/>
          </a:xfrm>
          <a:ln/>
        </p:spPr>
      </p:sp>
      <p:sp>
        <p:nvSpPr>
          <p:cNvPr id="332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Did they wash this clothing at home or at the well?</a:t>
            </a:r>
          </a:p>
        </p:txBody>
      </p:sp>
      <p:sp>
        <p:nvSpPr>
          <p:cNvPr id="4" name="Slide Number Placeholder 3"/>
          <p:cNvSpPr>
            <a:spLocks noGrp="1"/>
          </p:cNvSpPr>
          <p:nvPr>
            <p:ph type="sldNum" sz="quarter" idx="10"/>
          </p:nvPr>
        </p:nvSpPr>
        <p:spPr/>
        <p:txBody>
          <a:bodyPr/>
          <a:lstStyle/>
          <a:p>
            <a:fld id="{8DF5C56B-38BA-4931-8834-D06E0D13DA18}" type="slidenum">
              <a:rPr lang="en-US" smtClean="0"/>
              <a:t>23</a:t>
            </a:fld>
            <a:endParaRPr lang="en-US"/>
          </a:p>
        </p:txBody>
      </p:sp>
    </p:spTree>
    <p:extLst>
      <p:ext uri="{BB962C8B-B14F-4D97-AF65-F5344CB8AC3E}">
        <p14:creationId xmlns:p14="http://schemas.microsoft.com/office/powerpoint/2010/main" val="3536562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The kitchen</a:t>
            </a:r>
          </a:p>
        </p:txBody>
      </p:sp>
      <p:sp>
        <p:nvSpPr>
          <p:cNvPr id="4" name="Slide Number Placeholder 3"/>
          <p:cNvSpPr>
            <a:spLocks noGrp="1"/>
          </p:cNvSpPr>
          <p:nvPr>
            <p:ph type="sldNum" sz="quarter" idx="10"/>
          </p:nvPr>
        </p:nvSpPr>
        <p:spPr/>
        <p:txBody>
          <a:bodyPr/>
          <a:lstStyle/>
          <a:p>
            <a:fld id="{8DF5C56B-38BA-4931-8834-D06E0D13DA18}" type="slidenum">
              <a:rPr lang="en-US" smtClean="0"/>
              <a:t>24</a:t>
            </a:fld>
            <a:endParaRPr lang="en-US"/>
          </a:p>
        </p:txBody>
      </p:sp>
    </p:spTree>
    <p:extLst>
      <p:ext uri="{BB962C8B-B14F-4D97-AF65-F5344CB8AC3E}">
        <p14:creationId xmlns:p14="http://schemas.microsoft.com/office/powerpoint/2010/main" val="3032599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Household water</a:t>
            </a:r>
            <a:r>
              <a:rPr lang="en-US" baseline="0" dirty="0"/>
              <a:t> </a:t>
            </a:r>
            <a:r>
              <a:rPr lang="en-US" baseline="0" dirty="0" err="1"/>
              <a:t>infrastrucutre</a:t>
            </a:r>
            <a:endParaRPr lang="en-US" dirty="0"/>
          </a:p>
        </p:txBody>
      </p:sp>
      <p:sp>
        <p:nvSpPr>
          <p:cNvPr id="4" name="Slide Number Placeholder 3"/>
          <p:cNvSpPr>
            <a:spLocks noGrp="1"/>
          </p:cNvSpPr>
          <p:nvPr>
            <p:ph type="sldNum" sz="quarter" idx="10"/>
          </p:nvPr>
        </p:nvSpPr>
        <p:spPr/>
        <p:txBody>
          <a:bodyPr/>
          <a:lstStyle/>
          <a:p>
            <a:fld id="{8DF5C56B-38BA-4931-8834-D06E0D13DA18}" type="slidenum">
              <a:rPr lang="en-US" smtClean="0"/>
              <a:t>25</a:t>
            </a:fld>
            <a:endParaRPr lang="en-US"/>
          </a:p>
        </p:txBody>
      </p:sp>
    </p:spTree>
    <p:extLst>
      <p:ext uri="{BB962C8B-B14F-4D97-AF65-F5344CB8AC3E}">
        <p14:creationId xmlns:p14="http://schemas.microsoft.com/office/powerpoint/2010/main" val="2129036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823DE9-03D6-40F7-A051-6898068FCED8}" type="slidenum">
              <a:rPr lang="en-US"/>
              <a:pPr/>
              <a:t>4</a:t>
            </a:fld>
            <a:endParaRPr lang="en-US"/>
          </a:p>
        </p:txBody>
      </p:sp>
      <p:sp>
        <p:nvSpPr>
          <p:cNvPr id="310274" name="Rectangle 2"/>
          <p:cNvSpPr>
            <a:spLocks noGrp="1" noRot="1" noChangeAspect="1" noChangeArrowheads="1" noTextEdit="1"/>
          </p:cNvSpPr>
          <p:nvPr>
            <p:ph type="sldImg"/>
          </p:nvPr>
        </p:nvSpPr>
        <p:spPr>
          <a:xfrm>
            <a:off x="457200" y="720725"/>
            <a:ext cx="6400800" cy="3600450"/>
          </a:xfrm>
          <a:ln/>
        </p:spPr>
      </p:sp>
      <p:sp>
        <p:nvSpPr>
          <p:cNvPr id="310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The bottle on the left is</a:t>
            </a:r>
            <a:r>
              <a:rPr lang="en-US" baseline="0" dirty="0"/>
              <a:t> improved water.  What exactly is this dirty water good for? Perhaps watering your garden! What people really want is the same thing that you and I want. We want safe water on tap.</a:t>
            </a:r>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26</a:t>
            </a:fld>
            <a:endParaRPr lang="en-US"/>
          </a:p>
        </p:txBody>
      </p:sp>
    </p:spTree>
    <p:extLst>
      <p:ext uri="{BB962C8B-B14F-4D97-AF65-F5344CB8AC3E}">
        <p14:creationId xmlns:p14="http://schemas.microsoft.com/office/powerpoint/2010/main" val="3897311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sz="1300" dirty="0"/>
              <a:t>How would you wash your hands?</a:t>
            </a:r>
          </a:p>
          <a:p>
            <a:pPr defTabSz="966612" fontAlgn="auto">
              <a:spcBef>
                <a:spcPts val="0"/>
              </a:spcBef>
              <a:spcAft>
                <a:spcPts val="0"/>
              </a:spcAft>
              <a:defRPr/>
            </a:pPr>
            <a:r>
              <a:rPr lang="en-US" sz="1300" dirty="0"/>
              <a:t>Why is the water spout as far away as possible from the handle?</a:t>
            </a:r>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27</a:t>
            </a:fld>
            <a:endParaRPr lang="en-US"/>
          </a:p>
        </p:txBody>
      </p:sp>
    </p:spTree>
    <p:extLst>
      <p:ext uri="{BB962C8B-B14F-4D97-AF65-F5344CB8AC3E}">
        <p14:creationId xmlns:p14="http://schemas.microsoft.com/office/powerpoint/2010/main" val="2432999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457200" y="720725"/>
            <a:ext cx="6400800" cy="3600450"/>
          </a:xfrm>
          <a:ln/>
        </p:spPr>
      </p:sp>
      <p:sp>
        <p:nvSpPr>
          <p:cNvPr id="1269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0DC729-DC1C-42F5-AE89-0C4C6B3866B1}" type="slidenum">
              <a:rPr lang="en-US"/>
              <a:pPr/>
              <a:t>32</a:t>
            </a:fld>
            <a:endParaRPr lang="en-US"/>
          </a:p>
        </p:txBody>
      </p:sp>
      <p:sp>
        <p:nvSpPr>
          <p:cNvPr id="358402" name="Rectangle 2"/>
          <p:cNvSpPr>
            <a:spLocks noGrp="1" noRot="1" noChangeAspect="1" noChangeArrowheads="1" noTextEdit="1"/>
          </p:cNvSpPr>
          <p:nvPr>
            <p:ph type="sldImg"/>
          </p:nvPr>
        </p:nvSpPr>
        <p:spPr>
          <a:xfrm>
            <a:off x="457200" y="720725"/>
            <a:ext cx="6400800" cy="3600450"/>
          </a:xfrm>
          <a:ln/>
        </p:spPr>
      </p:sp>
      <p:sp>
        <p:nvSpPr>
          <p:cNvPr id="3584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37BD21-07AA-4727-A415-EACAB0FCECC1}" type="slidenum">
              <a:rPr lang="en-US"/>
              <a:pPr/>
              <a:t>5</a:t>
            </a:fld>
            <a:endParaRPr lang="en-US"/>
          </a:p>
        </p:txBody>
      </p:sp>
      <p:sp>
        <p:nvSpPr>
          <p:cNvPr id="311298" name="Rectangle 2"/>
          <p:cNvSpPr>
            <a:spLocks noGrp="1" noRot="1" noChangeAspect="1" noChangeArrowheads="1" noTextEdit="1"/>
          </p:cNvSpPr>
          <p:nvPr>
            <p:ph type="sldImg"/>
          </p:nvPr>
        </p:nvSpPr>
        <p:spPr>
          <a:xfrm>
            <a:off x="457200" y="720725"/>
            <a:ext cx="6400800" cy="3600450"/>
          </a:xfrm>
          <a:ln/>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255BC4-0F9B-4C1C-A1B7-8B16E775EB16}" type="slidenum">
              <a:rPr lang="en-US"/>
              <a:pPr/>
              <a:t>6</a:t>
            </a:fld>
            <a:endParaRPr lang="en-US"/>
          </a:p>
        </p:txBody>
      </p:sp>
      <p:sp>
        <p:nvSpPr>
          <p:cNvPr id="38914" name="Rectangle 2"/>
          <p:cNvSpPr>
            <a:spLocks noGrp="1" noRot="1" noChangeAspect="1" noChangeArrowheads="1" noTextEdit="1"/>
          </p:cNvSpPr>
          <p:nvPr>
            <p:ph type="sldImg"/>
          </p:nvPr>
        </p:nvSpPr>
        <p:spPr>
          <a:xfrm>
            <a:off x="457200" y="720725"/>
            <a:ext cx="6400800" cy="3600450"/>
          </a:xfrm>
          <a:ln/>
        </p:spPr>
      </p:sp>
      <p:sp>
        <p:nvSpPr>
          <p:cNvPr id="38915" name="Rectangle 3"/>
          <p:cNvSpPr>
            <a:spLocks noGrp="1" noChangeArrowheads="1"/>
          </p:cNvSpPr>
          <p:nvPr>
            <p:ph type="body" idx="1"/>
          </p:nvPr>
        </p:nvSpPr>
        <p:spPr/>
        <p:txBody>
          <a:bodyPr/>
          <a:lstStyle/>
          <a:p>
            <a:r>
              <a:rPr lang="en-US"/>
              <a:t>Water Res. 2002 Sep;36(15):3874-88. </a:t>
            </a:r>
          </a:p>
          <a:p>
            <a:pPr lvl="1"/>
            <a:br>
              <a:rPr lang="en-US"/>
            </a:br>
            <a:r>
              <a:rPr lang="en-US" b="1"/>
              <a:t>Role of disinfection in suppressing the spread of pathogens with drinking water: possibilities and limitations.</a:t>
            </a:r>
            <a:br>
              <a:rPr lang="en-US"/>
            </a:br>
            <a:br>
              <a:rPr lang="en-US"/>
            </a:br>
            <a:r>
              <a:rPr lang="en-US" b="1"/>
              <a:t>Schoenen D.</a:t>
            </a:r>
            <a:br>
              <a:rPr lang="en-US"/>
            </a:br>
            <a:br>
              <a:rPr lang="en-US"/>
            </a:br>
            <a:r>
              <a:rPr lang="en-US"/>
              <a:t>Hygiene-Institut, Universitatsklinikum Bonn, Sigmund-Freud-Strasse 25, 53105 Bonn, Venusberg, Germany. dirk.schoenen@ukb.uni-bonn.de</a:t>
            </a:r>
            <a:br>
              <a:rPr lang="en-US"/>
            </a:b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496F2C-7ECE-4AB1-AD3F-A8F01007D07C}" type="slidenum">
              <a:rPr lang="en-US"/>
              <a:pPr/>
              <a:t>7</a:t>
            </a:fld>
            <a:endParaRPr lang="en-US"/>
          </a:p>
        </p:txBody>
      </p:sp>
      <p:sp>
        <p:nvSpPr>
          <p:cNvPr id="312322" name="Rectangle 2"/>
          <p:cNvSpPr>
            <a:spLocks noGrp="1" noRot="1" noChangeAspect="1" noChangeArrowheads="1" noTextEdit="1"/>
          </p:cNvSpPr>
          <p:nvPr>
            <p:ph type="sldImg"/>
          </p:nvPr>
        </p:nvSpPr>
        <p:spPr>
          <a:xfrm>
            <a:off x="457200" y="720725"/>
            <a:ext cx="6400800" cy="3600450"/>
          </a:xfrm>
          <a:ln/>
        </p:spPr>
      </p:sp>
      <p:sp>
        <p:nvSpPr>
          <p:cNvPr id="312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5CE6E0-9450-4DFF-B761-77D82805AAF8}" type="slidenum">
              <a:rPr lang="en-US"/>
              <a:pPr/>
              <a:t>8</a:t>
            </a:fld>
            <a:endParaRPr lang="en-US"/>
          </a:p>
        </p:txBody>
      </p:sp>
      <p:sp>
        <p:nvSpPr>
          <p:cNvPr id="286722" name="Rectangle 2"/>
          <p:cNvSpPr>
            <a:spLocks noGrp="1" noRot="1" noChangeAspect="1" noChangeArrowheads="1" noTextEdit="1"/>
          </p:cNvSpPr>
          <p:nvPr>
            <p:ph type="sldImg"/>
          </p:nvPr>
        </p:nvSpPr>
        <p:spPr>
          <a:xfrm>
            <a:off x="457200" y="720725"/>
            <a:ext cx="6400800" cy="3600450"/>
          </a:xfrm>
          <a:ln/>
        </p:spPr>
      </p:sp>
      <p:sp>
        <p:nvSpPr>
          <p:cNvPr id="286723" name="Rectangle 3"/>
          <p:cNvSpPr>
            <a:spLocks noGrp="1" noChangeArrowheads="1"/>
          </p:cNvSpPr>
          <p:nvPr>
            <p:ph type="body" idx="1"/>
          </p:nvPr>
        </p:nvSpPr>
        <p:spPr/>
        <p:txBody>
          <a:bodyPr/>
          <a:lstStyle/>
          <a:p>
            <a:pPr eaLnBrk="0" hangingPunct="0">
              <a:spcBef>
                <a:spcPct val="0"/>
              </a:spcBef>
            </a:pPr>
            <a:r>
              <a:rPr lang="en-US"/>
              <a:t>Public Water-Supplies by Turneaure, Russell, Mead, Baker. John Wiley &amp; Sons (1924)</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D576AD-E75C-4345-ADE3-F21C6FDD265B}" type="slidenum">
              <a:rPr lang="en-US"/>
              <a:pPr/>
              <a:t>9</a:t>
            </a:fld>
            <a:endParaRPr lang="en-US"/>
          </a:p>
        </p:txBody>
      </p:sp>
      <p:sp>
        <p:nvSpPr>
          <p:cNvPr id="313346" name="Rectangle 2"/>
          <p:cNvSpPr>
            <a:spLocks noGrp="1" noRot="1" noChangeAspect="1" noChangeArrowheads="1" noTextEdit="1"/>
          </p:cNvSpPr>
          <p:nvPr>
            <p:ph type="sldImg"/>
          </p:nvPr>
        </p:nvSpPr>
        <p:spPr>
          <a:xfrm>
            <a:off x="457200" y="720725"/>
            <a:ext cx="6400800" cy="3600450"/>
          </a:xfrm>
          <a:ln/>
        </p:spPr>
      </p:sp>
      <p:sp>
        <p:nvSpPr>
          <p:cNvPr id="313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5924CF-CDC3-466F-8DFD-2536B3F1BF6F}" type="slidenum">
              <a:rPr lang="en-US"/>
              <a:pPr/>
              <a:t>10</a:t>
            </a:fld>
            <a:endParaRPr lang="en-US"/>
          </a:p>
        </p:txBody>
      </p:sp>
      <p:sp>
        <p:nvSpPr>
          <p:cNvPr id="346114" name="Rectangle 2"/>
          <p:cNvSpPr>
            <a:spLocks noGrp="1" noRot="1" noChangeAspect="1" noChangeArrowheads="1" noTextEdit="1"/>
          </p:cNvSpPr>
          <p:nvPr>
            <p:ph type="sldImg"/>
          </p:nvPr>
        </p:nvSpPr>
        <p:spPr>
          <a:xfrm>
            <a:off x="457200" y="720725"/>
            <a:ext cx="6400800" cy="3600450"/>
          </a:xfrm>
          <a:ln/>
        </p:spPr>
      </p:sp>
      <p:sp>
        <p:nvSpPr>
          <p:cNvPr id="346115" name="Rectangle 3"/>
          <p:cNvSpPr>
            <a:spLocks noGrp="1" noChangeArrowheads="1"/>
          </p:cNvSpPr>
          <p:nvPr>
            <p:ph type="body" idx="1"/>
          </p:nvPr>
        </p:nvSpPr>
        <p:spPr/>
        <p:txBody>
          <a:bodyPr/>
          <a:lstStyle/>
          <a:p>
            <a:r>
              <a:rPr lang="en-US" b="1" dirty="0"/>
              <a:t>The Role of Public Health Improvements in Health Advances:</a:t>
            </a:r>
          </a:p>
          <a:p>
            <a:r>
              <a:rPr lang="en-US" b="1" dirty="0"/>
              <a:t>The 20th Century United States</a:t>
            </a:r>
          </a:p>
          <a:p>
            <a:r>
              <a:rPr lang="en-US" dirty="0"/>
              <a:t>David Cutler (dcutler@harvard.edu)1,2 and Grant Miller (nmiller@fas.harvard.edu) 1</a:t>
            </a:r>
          </a:p>
          <a:p>
            <a:r>
              <a:rPr lang="en-US"/>
              <a:t>https://link.springer.com/content/pdf/10.1353%2Fdem.2005.0002.pdf</a:t>
            </a:r>
            <a:endParaRPr lang="en-US" dirty="0"/>
          </a:p>
          <a:p>
            <a:r>
              <a:rPr lang="en-US" dirty="0"/>
              <a:t>February 2004</a:t>
            </a:r>
          </a:p>
          <a:p>
            <a:r>
              <a:rPr lang="en-US" dirty="0"/>
              <a:t>1Harvard University; </a:t>
            </a:r>
          </a:p>
          <a:p>
            <a:r>
              <a:rPr lang="en-US" dirty="0"/>
              <a:t>2National Bureau of Economic Research (NBER). </a:t>
            </a:r>
          </a:p>
          <a:p>
            <a:r>
              <a:rPr lang="en-US" dirty="0"/>
              <a:t>http://paa2004.princeton.edu/download.asp?submissionId=40507</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4A096E-5382-4311-B6FA-14C2B294751F}" type="slidenum">
              <a:rPr lang="en-US"/>
              <a:pPr/>
              <a:t>11</a:t>
            </a:fld>
            <a:endParaRPr lang="en-US"/>
          </a:p>
        </p:txBody>
      </p:sp>
      <p:sp>
        <p:nvSpPr>
          <p:cNvPr id="168962" name="Rectangle 2"/>
          <p:cNvSpPr>
            <a:spLocks noGrp="1" noRot="1" noChangeAspect="1" noChangeArrowheads="1" noTextEdit="1"/>
          </p:cNvSpPr>
          <p:nvPr>
            <p:ph type="sldImg"/>
          </p:nvPr>
        </p:nvSpPr>
        <p:spPr>
          <a:xfrm>
            <a:off x="457200" y="720725"/>
            <a:ext cx="6400800" cy="3600450"/>
          </a:xfrm>
          <a:ln/>
        </p:spPr>
      </p:sp>
      <p:sp>
        <p:nvSpPr>
          <p:cNvPr id="168963" name="Rectangle 3"/>
          <p:cNvSpPr>
            <a:spLocks noGrp="1" noChangeArrowheads="1"/>
          </p:cNvSpPr>
          <p:nvPr>
            <p:ph type="body" idx="1"/>
          </p:nvPr>
        </p:nvSpPr>
        <p:spPr/>
        <p:txBody>
          <a:bodyPr/>
          <a:lstStyle/>
          <a:p>
            <a:r>
              <a:rPr lang="en-US"/>
              <a:t>Cartoon by Zim, 1919</a:t>
            </a:r>
          </a:p>
          <a:p>
            <a:r>
              <a:rPr lang="en-US"/>
              <a:t>http://paa2004.princeton.edu/download.asp?submissionId=40507</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D871C696-1FC7-4431-AC4B-CC1D97B77159}"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9198319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00ADDAF-FFA3-4344-98A8-6D7F53517438}" type="slidenum">
              <a:rPr lang="en-US" smtClean="0"/>
              <a:pPr/>
              <a:t>‹#›</a:t>
            </a:fld>
            <a:endParaRPr lang="en-US"/>
          </a:p>
        </p:txBody>
      </p:sp>
    </p:spTree>
    <p:extLst>
      <p:ext uri="{BB962C8B-B14F-4D97-AF65-F5344CB8AC3E}">
        <p14:creationId xmlns:p14="http://schemas.microsoft.com/office/powerpoint/2010/main" val="25230806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7303422B-AEDC-4326-836B-FEF60C85DA3A}" type="slidenum">
              <a:rPr lang="en-US" smtClean="0"/>
              <a:pPr/>
              <a:t>‹#›</a:t>
            </a:fld>
            <a:endParaRPr lang="en-US"/>
          </a:p>
        </p:txBody>
      </p:sp>
    </p:spTree>
    <p:extLst>
      <p:ext uri="{BB962C8B-B14F-4D97-AF65-F5344CB8AC3E}">
        <p14:creationId xmlns:p14="http://schemas.microsoft.com/office/powerpoint/2010/main" val="41385898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4B02DD52-7BEF-4C5C-AB72-BC9CFD846759}" type="slidenum">
              <a:rPr lang="en-US" smtClean="0"/>
              <a:pPr/>
              <a:t>‹#›</a:t>
            </a:fld>
            <a:endParaRPr lang="en-US"/>
          </a:p>
        </p:txBody>
      </p:sp>
    </p:spTree>
    <p:extLst>
      <p:ext uri="{BB962C8B-B14F-4D97-AF65-F5344CB8AC3E}">
        <p14:creationId xmlns:p14="http://schemas.microsoft.com/office/powerpoint/2010/main" val="4873231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6D89409-4F27-4DA8-856B-F0A91A06D0D9}" type="slidenum">
              <a:rPr lang="en-US" smtClean="0"/>
              <a:pPr/>
              <a:t>‹#›</a:t>
            </a:fld>
            <a:endParaRPr lang="en-US"/>
          </a:p>
        </p:txBody>
      </p:sp>
    </p:spTree>
    <p:extLst>
      <p:ext uri="{BB962C8B-B14F-4D97-AF65-F5344CB8AC3E}">
        <p14:creationId xmlns:p14="http://schemas.microsoft.com/office/powerpoint/2010/main" val="21183930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C753CBAB-9CB3-424B-BF0F-6792D019C1BA}" type="slidenum">
              <a:rPr lang="en-US" smtClean="0"/>
              <a:pPr/>
              <a:t>‹#›</a:t>
            </a:fld>
            <a:endParaRPr lang="en-US"/>
          </a:p>
        </p:txBody>
      </p:sp>
    </p:spTree>
    <p:extLst>
      <p:ext uri="{BB962C8B-B14F-4D97-AF65-F5344CB8AC3E}">
        <p14:creationId xmlns:p14="http://schemas.microsoft.com/office/powerpoint/2010/main" val="22345296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9D3779D4-DF00-4CDD-BBA5-A117A4C0857B}" type="slidenum">
              <a:rPr lang="en-US"/>
              <a:pPr/>
              <a:t>‹#›</a:t>
            </a:fld>
            <a:endParaRPr lang="en-US"/>
          </a:p>
        </p:txBody>
      </p:sp>
    </p:spTree>
    <p:extLst>
      <p:ext uri="{BB962C8B-B14F-4D97-AF65-F5344CB8AC3E}">
        <p14:creationId xmlns:p14="http://schemas.microsoft.com/office/powerpoint/2010/main" val="1764488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CCA8D503-C2CE-4355-AA25-1B6DBB5A68FC}" type="slidenum">
              <a:rPr lang="en-US"/>
              <a:pPr/>
              <a:t>‹#›</a:t>
            </a:fld>
            <a:endParaRPr lang="en-US"/>
          </a:p>
        </p:txBody>
      </p:sp>
    </p:spTree>
    <p:extLst>
      <p:ext uri="{BB962C8B-B14F-4D97-AF65-F5344CB8AC3E}">
        <p14:creationId xmlns:p14="http://schemas.microsoft.com/office/powerpoint/2010/main" val="215529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EC5939C4-18A4-43D4-BA06-618C4A3C6931}" type="datetimeFigureOut">
              <a:rPr lang="en-US" smtClean="0"/>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D2EF9E-7488-47B8-8840-EF3251695FC8}" type="slidenum">
              <a:rPr lang="en-US" smtClean="0"/>
              <a:t>‹#›</a:t>
            </a:fld>
            <a:endParaRPr lang="en-US"/>
          </a:p>
        </p:txBody>
      </p:sp>
    </p:spTree>
    <p:extLst>
      <p:ext uri="{BB962C8B-B14F-4D97-AF65-F5344CB8AC3E}">
        <p14:creationId xmlns:p14="http://schemas.microsoft.com/office/powerpoint/2010/main" val="14355539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F5E825E6-5608-4DD7-9AF8-76D49B509DEE}"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463288508"/>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image" Target="../media/image16.wmf"/><Relationship Id="rId3" Type="http://schemas.openxmlformats.org/officeDocument/2006/relationships/image" Target="../media/image6.wmf"/><Relationship Id="rId7" Type="http://schemas.openxmlformats.org/officeDocument/2006/relationships/image" Target="../media/image10.wmf"/><Relationship Id="rId12" Type="http://schemas.openxmlformats.org/officeDocument/2006/relationships/image" Target="../media/image15.wm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9.wmf"/><Relationship Id="rId11" Type="http://schemas.openxmlformats.org/officeDocument/2006/relationships/image" Target="../media/image14.wmf"/><Relationship Id="rId5" Type="http://schemas.openxmlformats.org/officeDocument/2006/relationships/image" Target="../media/image8.wmf"/><Relationship Id="rId15" Type="http://schemas.openxmlformats.org/officeDocument/2006/relationships/image" Target="../media/image18.wmf"/><Relationship Id="rId10" Type="http://schemas.openxmlformats.org/officeDocument/2006/relationships/image" Target="../media/image13.wmf"/><Relationship Id="rId4" Type="http://schemas.openxmlformats.org/officeDocument/2006/relationships/image" Target="../media/image7.wmf"/><Relationship Id="rId9" Type="http://schemas.openxmlformats.org/officeDocument/2006/relationships/image" Target="../media/image12.wmf"/><Relationship Id="rId14" Type="http://schemas.openxmlformats.org/officeDocument/2006/relationships/image" Target="../media/image17.w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sciencedirect.com/science/article/pii/S0140673609609508"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4.jpe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6.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americanchemistry.com/s_chlorine/sec_content.asp?CID=1133&amp;DID=4491&amp;CTYPEID=109"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5.wmf"/><Relationship Id="rId4" Type="http://schemas.openxmlformats.org/officeDocument/2006/relationships/image" Target="../media/image4.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149790" y="3639493"/>
            <a:ext cx="6645244" cy="2025713"/>
          </a:xfrm>
        </p:spPr>
        <p:txBody>
          <a:bodyPr/>
          <a:lstStyle/>
          <a:p>
            <a:pPr algn="ctr"/>
            <a:r>
              <a:rPr lang="en-US" sz="4000" dirty="0"/>
              <a:t>Did Environmental Engineers save the world?</a:t>
            </a:r>
          </a:p>
        </p:txBody>
      </p:sp>
      <p:sp>
        <p:nvSpPr>
          <p:cNvPr id="2050" name="Rectangle 2"/>
          <p:cNvSpPr>
            <a:spLocks noGrp="1" noChangeArrowheads="1"/>
          </p:cNvSpPr>
          <p:nvPr>
            <p:ph type="ctrTitle" sz="quarter"/>
          </p:nvPr>
        </p:nvSpPr>
        <p:spPr>
          <a:xfrm>
            <a:off x="737858" y="999654"/>
            <a:ext cx="7772400" cy="1470025"/>
          </a:xfrm>
          <a:effectLst/>
        </p:spPr>
        <p:txBody>
          <a:bodyPr/>
          <a:lstStyle/>
          <a:p>
            <a:r>
              <a:rPr lang="en-US" dirty="0"/>
              <a:t>Public Health Implications of Water Supply Improvements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sz="4000"/>
              <a:t>Let’s look at all the data using log scale (showing improvement ratio)</a:t>
            </a:r>
          </a:p>
        </p:txBody>
      </p:sp>
      <p:pic>
        <p:nvPicPr>
          <p:cNvPr id="344068" name="Picture 4"/>
          <p:cNvPicPr>
            <a:picLocks noChangeAspect="1" noChangeArrowheads="1"/>
          </p:cNvPicPr>
          <p:nvPr/>
        </p:nvPicPr>
        <p:blipFill>
          <a:blip r:embed="rId3" cstate="print"/>
          <a:srcRect/>
          <a:stretch>
            <a:fillRect/>
          </a:stretch>
        </p:blipFill>
        <p:spPr bwMode="auto">
          <a:xfrm>
            <a:off x="723900" y="1804988"/>
            <a:ext cx="7696200" cy="4600575"/>
          </a:xfrm>
          <a:prstGeom prst="rect">
            <a:avLst/>
          </a:prstGeom>
          <a:noFill/>
        </p:spPr>
      </p:pic>
      <p:pic>
        <p:nvPicPr>
          <p:cNvPr id="344069" name="Picture 5"/>
          <p:cNvPicPr>
            <a:picLocks noChangeAspect="1" noChangeArrowheads="1"/>
          </p:cNvPicPr>
          <p:nvPr/>
        </p:nvPicPr>
        <p:blipFill>
          <a:blip r:embed="rId4" cstate="print"/>
          <a:srcRect/>
          <a:stretch>
            <a:fillRect/>
          </a:stretch>
        </p:blipFill>
        <p:spPr bwMode="auto">
          <a:xfrm>
            <a:off x="723900" y="1804988"/>
            <a:ext cx="7696200" cy="4600575"/>
          </a:xfrm>
          <a:prstGeom prst="rect">
            <a:avLst/>
          </a:prstGeom>
          <a:noFill/>
        </p:spPr>
      </p:pic>
      <p:pic>
        <p:nvPicPr>
          <p:cNvPr id="344070" name="Picture 6"/>
          <p:cNvPicPr>
            <a:picLocks noChangeAspect="1" noChangeArrowheads="1"/>
          </p:cNvPicPr>
          <p:nvPr/>
        </p:nvPicPr>
        <p:blipFill>
          <a:blip r:embed="rId5" cstate="print"/>
          <a:srcRect/>
          <a:stretch>
            <a:fillRect/>
          </a:stretch>
        </p:blipFill>
        <p:spPr bwMode="auto">
          <a:xfrm>
            <a:off x="723900" y="1804988"/>
            <a:ext cx="7696200" cy="4600575"/>
          </a:xfrm>
          <a:prstGeom prst="rect">
            <a:avLst/>
          </a:prstGeom>
          <a:noFill/>
        </p:spPr>
      </p:pic>
      <p:pic>
        <p:nvPicPr>
          <p:cNvPr id="344071" name="Picture 7"/>
          <p:cNvPicPr>
            <a:picLocks noChangeAspect="1" noChangeArrowheads="1"/>
          </p:cNvPicPr>
          <p:nvPr/>
        </p:nvPicPr>
        <p:blipFill>
          <a:blip r:embed="rId6" cstate="print"/>
          <a:srcRect/>
          <a:stretch>
            <a:fillRect/>
          </a:stretch>
        </p:blipFill>
        <p:spPr bwMode="auto">
          <a:xfrm>
            <a:off x="723900" y="1804988"/>
            <a:ext cx="7696200" cy="4600575"/>
          </a:xfrm>
          <a:prstGeom prst="rect">
            <a:avLst/>
          </a:prstGeom>
          <a:noFill/>
        </p:spPr>
      </p:pic>
      <p:pic>
        <p:nvPicPr>
          <p:cNvPr id="344072" name="Picture 8"/>
          <p:cNvPicPr>
            <a:picLocks noChangeAspect="1" noChangeArrowheads="1"/>
          </p:cNvPicPr>
          <p:nvPr/>
        </p:nvPicPr>
        <p:blipFill>
          <a:blip r:embed="rId7" cstate="print"/>
          <a:srcRect/>
          <a:stretch>
            <a:fillRect/>
          </a:stretch>
        </p:blipFill>
        <p:spPr bwMode="auto">
          <a:xfrm>
            <a:off x="723900" y="1804988"/>
            <a:ext cx="7696200" cy="4600575"/>
          </a:xfrm>
          <a:prstGeom prst="rect">
            <a:avLst/>
          </a:prstGeom>
          <a:noFill/>
        </p:spPr>
      </p:pic>
      <p:pic>
        <p:nvPicPr>
          <p:cNvPr id="344073" name="Picture 9"/>
          <p:cNvPicPr>
            <a:picLocks noChangeAspect="1" noChangeArrowheads="1"/>
          </p:cNvPicPr>
          <p:nvPr/>
        </p:nvPicPr>
        <p:blipFill>
          <a:blip r:embed="rId8" cstate="print"/>
          <a:srcRect/>
          <a:stretch>
            <a:fillRect/>
          </a:stretch>
        </p:blipFill>
        <p:spPr bwMode="auto">
          <a:xfrm>
            <a:off x="723900" y="1804988"/>
            <a:ext cx="7696200" cy="4600575"/>
          </a:xfrm>
          <a:prstGeom prst="rect">
            <a:avLst/>
          </a:prstGeom>
          <a:noFill/>
        </p:spPr>
      </p:pic>
      <p:pic>
        <p:nvPicPr>
          <p:cNvPr id="344074" name="Picture 10"/>
          <p:cNvPicPr>
            <a:picLocks noChangeAspect="1" noChangeArrowheads="1"/>
          </p:cNvPicPr>
          <p:nvPr/>
        </p:nvPicPr>
        <p:blipFill>
          <a:blip r:embed="rId9" cstate="print"/>
          <a:srcRect/>
          <a:stretch>
            <a:fillRect/>
          </a:stretch>
        </p:blipFill>
        <p:spPr bwMode="auto">
          <a:xfrm>
            <a:off x="723900" y="1804988"/>
            <a:ext cx="7696200" cy="4600575"/>
          </a:xfrm>
          <a:prstGeom prst="rect">
            <a:avLst/>
          </a:prstGeom>
          <a:noFill/>
        </p:spPr>
      </p:pic>
      <p:pic>
        <p:nvPicPr>
          <p:cNvPr id="344075" name="Picture 11"/>
          <p:cNvPicPr>
            <a:picLocks noChangeAspect="1" noChangeArrowheads="1"/>
          </p:cNvPicPr>
          <p:nvPr/>
        </p:nvPicPr>
        <p:blipFill>
          <a:blip r:embed="rId10" cstate="print"/>
          <a:srcRect/>
          <a:stretch>
            <a:fillRect/>
          </a:stretch>
        </p:blipFill>
        <p:spPr bwMode="auto">
          <a:xfrm>
            <a:off x="723900" y="1804988"/>
            <a:ext cx="7696200" cy="4600575"/>
          </a:xfrm>
          <a:prstGeom prst="rect">
            <a:avLst/>
          </a:prstGeom>
          <a:noFill/>
        </p:spPr>
      </p:pic>
      <p:pic>
        <p:nvPicPr>
          <p:cNvPr id="344076" name="Picture 12"/>
          <p:cNvPicPr>
            <a:picLocks noChangeAspect="1" noChangeArrowheads="1"/>
          </p:cNvPicPr>
          <p:nvPr/>
        </p:nvPicPr>
        <p:blipFill>
          <a:blip r:embed="rId11" cstate="print"/>
          <a:srcRect/>
          <a:stretch>
            <a:fillRect/>
          </a:stretch>
        </p:blipFill>
        <p:spPr bwMode="auto">
          <a:xfrm>
            <a:off x="723900" y="1804988"/>
            <a:ext cx="7696200" cy="4600575"/>
          </a:xfrm>
          <a:prstGeom prst="rect">
            <a:avLst/>
          </a:prstGeom>
          <a:noFill/>
        </p:spPr>
      </p:pic>
      <p:pic>
        <p:nvPicPr>
          <p:cNvPr id="344077" name="Picture 13"/>
          <p:cNvPicPr>
            <a:picLocks noChangeAspect="1" noChangeArrowheads="1"/>
          </p:cNvPicPr>
          <p:nvPr/>
        </p:nvPicPr>
        <p:blipFill>
          <a:blip r:embed="rId12" cstate="print"/>
          <a:srcRect/>
          <a:stretch>
            <a:fillRect/>
          </a:stretch>
        </p:blipFill>
        <p:spPr bwMode="auto">
          <a:xfrm>
            <a:off x="723900" y="1804988"/>
            <a:ext cx="7696200" cy="4600575"/>
          </a:xfrm>
          <a:prstGeom prst="rect">
            <a:avLst/>
          </a:prstGeom>
          <a:noFill/>
        </p:spPr>
      </p:pic>
      <p:pic>
        <p:nvPicPr>
          <p:cNvPr id="344078" name="Picture 14"/>
          <p:cNvPicPr>
            <a:picLocks noChangeAspect="1" noChangeArrowheads="1"/>
          </p:cNvPicPr>
          <p:nvPr/>
        </p:nvPicPr>
        <p:blipFill>
          <a:blip r:embed="rId13" cstate="print"/>
          <a:srcRect/>
          <a:stretch>
            <a:fillRect/>
          </a:stretch>
        </p:blipFill>
        <p:spPr bwMode="auto">
          <a:xfrm>
            <a:off x="723900" y="1804988"/>
            <a:ext cx="7696200" cy="4600575"/>
          </a:xfrm>
          <a:prstGeom prst="rect">
            <a:avLst/>
          </a:prstGeom>
          <a:noFill/>
        </p:spPr>
      </p:pic>
      <p:pic>
        <p:nvPicPr>
          <p:cNvPr id="344079" name="Picture 15"/>
          <p:cNvPicPr>
            <a:picLocks noChangeAspect="1" noChangeArrowheads="1"/>
          </p:cNvPicPr>
          <p:nvPr/>
        </p:nvPicPr>
        <p:blipFill>
          <a:blip r:embed="rId14" cstate="print"/>
          <a:srcRect/>
          <a:stretch>
            <a:fillRect/>
          </a:stretch>
        </p:blipFill>
        <p:spPr bwMode="auto">
          <a:xfrm>
            <a:off x="723900" y="1804988"/>
            <a:ext cx="7696200" cy="4600575"/>
          </a:xfrm>
          <a:prstGeom prst="rect">
            <a:avLst/>
          </a:prstGeom>
          <a:noFill/>
        </p:spPr>
      </p:pic>
      <p:pic>
        <p:nvPicPr>
          <p:cNvPr id="344080" name="Picture 16"/>
          <p:cNvPicPr>
            <a:picLocks noChangeAspect="1" noChangeArrowheads="1"/>
          </p:cNvPicPr>
          <p:nvPr/>
        </p:nvPicPr>
        <p:blipFill>
          <a:blip r:embed="rId15" cstate="print"/>
          <a:srcRect/>
          <a:stretch>
            <a:fillRect/>
          </a:stretch>
        </p:blipFill>
        <p:spPr bwMode="auto">
          <a:xfrm>
            <a:off x="723900" y="1804988"/>
            <a:ext cx="7696200" cy="4600575"/>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40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406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34406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407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34406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4071"/>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4407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4072"/>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34407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407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344072"/>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4074"/>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4407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4075"/>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344074"/>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4076"/>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344075"/>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4077"/>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34407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44078"/>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3440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44079"/>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344078"/>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44080"/>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344079"/>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3440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sz="4000"/>
              <a:t>Correlation between Water Supply Improvements and Public Health?</a:t>
            </a:r>
          </a:p>
        </p:txBody>
      </p:sp>
      <p:sp>
        <p:nvSpPr>
          <p:cNvPr id="150531" name="Rectangle 3"/>
          <p:cNvSpPr>
            <a:spLocks noGrp="1" noChangeArrowheads="1"/>
          </p:cNvSpPr>
          <p:nvPr>
            <p:ph idx="1"/>
          </p:nvPr>
        </p:nvSpPr>
        <p:spPr>
          <a:xfrm>
            <a:off x="671513" y="1981200"/>
            <a:ext cx="4789487" cy="4635500"/>
          </a:xfrm>
        </p:spPr>
        <p:txBody>
          <a:bodyPr/>
          <a:lstStyle/>
          <a:p>
            <a:r>
              <a:rPr lang="en-US"/>
              <a:t>A causal link?</a:t>
            </a:r>
          </a:p>
          <a:p>
            <a:pPr lvl="1"/>
            <a:r>
              <a:rPr lang="en-US"/>
              <a:t>Filtration</a:t>
            </a:r>
          </a:p>
          <a:p>
            <a:pPr lvl="1"/>
            <a:r>
              <a:rPr lang="en-US"/>
              <a:t>Chlorination</a:t>
            </a:r>
          </a:p>
          <a:p>
            <a:r>
              <a:rPr lang="en-US"/>
              <a:t>Delayed response?</a:t>
            </a:r>
          </a:p>
          <a:p>
            <a:r>
              <a:rPr lang="en-US"/>
              <a:t>No link?</a:t>
            </a:r>
          </a:p>
          <a:p>
            <a:r>
              <a:rPr lang="en-US"/>
              <a:t>US 1900 – 1940 interpretation?</a:t>
            </a:r>
          </a:p>
        </p:txBody>
      </p:sp>
      <p:pic>
        <p:nvPicPr>
          <p:cNvPr id="150532" name="Picture 4"/>
          <p:cNvPicPr>
            <a:picLocks noChangeAspect="1" noChangeArrowheads="1"/>
          </p:cNvPicPr>
          <p:nvPr/>
        </p:nvPicPr>
        <p:blipFill>
          <a:blip r:embed="rId3" cstate="print"/>
          <a:srcRect/>
          <a:stretch>
            <a:fillRect/>
          </a:stretch>
        </p:blipFill>
        <p:spPr bwMode="auto">
          <a:xfrm>
            <a:off x="5611813" y="1654175"/>
            <a:ext cx="3532187" cy="5203825"/>
          </a:xfrm>
          <a:prstGeom prst="rect">
            <a:avLst/>
          </a:prstGeom>
          <a:noFill/>
          <a:ln w="12700">
            <a:noFill/>
            <a:miter lim="800000"/>
            <a:headEnd type="none" w="lg" len="med"/>
            <a:tailEnd type="none" w="lg" len="med"/>
          </a:ln>
          <a:effectLst/>
        </p:spPr>
      </p:pic>
      <p:sp>
        <p:nvSpPr>
          <p:cNvPr id="150536" name="Oval 8"/>
          <p:cNvSpPr>
            <a:spLocks noChangeArrowheads="1"/>
          </p:cNvSpPr>
          <p:nvPr/>
        </p:nvSpPr>
        <p:spPr bwMode="auto">
          <a:xfrm>
            <a:off x="5556250" y="5148263"/>
            <a:ext cx="577850" cy="393700"/>
          </a:xfrm>
          <a:prstGeom prst="ellips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50537" name="Line 9"/>
          <p:cNvSpPr>
            <a:spLocks noChangeShapeType="1"/>
          </p:cNvSpPr>
          <p:nvPr/>
        </p:nvSpPr>
        <p:spPr bwMode="auto">
          <a:xfrm>
            <a:off x="4418091" y="4001632"/>
            <a:ext cx="1181022" cy="121806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95" name="Rectangle 19"/>
          <p:cNvSpPr>
            <a:spLocks noGrp="1" noChangeArrowheads="1"/>
          </p:cNvSpPr>
          <p:nvPr>
            <p:ph type="title"/>
          </p:nvPr>
        </p:nvSpPr>
        <p:spPr/>
        <p:txBody>
          <a:bodyPr/>
          <a:lstStyle/>
          <a:p>
            <a:r>
              <a:rPr lang="en-US"/>
              <a:t>Trying to Understand the Data</a:t>
            </a:r>
          </a:p>
        </p:txBody>
      </p:sp>
      <p:sp>
        <p:nvSpPr>
          <p:cNvPr id="152596" name="Rectangle 20"/>
          <p:cNvSpPr>
            <a:spLocks noGrp="1" noChangeArrowheads="1"/>
          </p:cNvSpPr>
          <p:nvPr>
            <p:ph idx="1"/>
          </p:nvPr>
        </p:nvSpPr>
        <p:spPr/>
        <p:txBody>
          <a:bodyPr/>
          <a:lstStyle/>
          <a:p>
            <a:r>
              <a:rPr lang="en-US" dirty="0"/>
              <a:t>“The steady reduction… is probably due in  part to improved operation and in part to the gradual elimination of the disease from the community and so removing sources of contamination.”</a:t>
            </a:r>
          </a:p>
          <a:p>
            <a:r>
              <a:rPr lang="en-US" dirty="0"/>
              <a:t>“It should be noted that typhoid fever is frequently traced to other causes than the water-supply,…”</a:t>
            </a:r>
          </a:p>
          <a:p>
            <a:r>
              <a:rPr lang="en-US" dirty="0"/>
              <a:t>What else was happening?</a:t>
            </a:r>
          </a:p>
          <a:p>
            <a:endParaRPr lang="en-US" dirty="0"/>
          </a:p>
        </p:txBody>
      </p:sp>
      <p:sp>
        <p:nvSpPr>
          <p:cNvPr id="152593" name="Text Box 17"/>
          <p:cNvSpPr txBox="1">
            <a:spLocks noChangeArrowheads="1"/>
          </p:cNvSpPr>
          <p:nvPr/>
        </p:nvSpPr>
        <p:spPr bwMode="auto">
          <a:xfrm>
            <a:off x="5299500" y="6276975"/>
            <a:ext cx="4017962" cy="581025"/>
          </a:xfrm>
          <a:prstGeom prst="rect">
            <a:avLst/>
          </a:prstGeom>
          <a:noFill/>
          <a:ln w="12700">
            <a:noFill/>
            <a:miter lim="800000"/>
            <a:headEnd type="none" w="lg" len="med"/>
            <a:tailEnd type="none" w="lg" len="med"/>
          </a:ln>
          <a:effectLst/>
        </p:spPr>
        <p:txBody>
          <a:bodyPr>
            <a:spAutoFit/>
          </a:bodyPr>
          <a:lstStyle/>
          <a:p>
            <a:r>
              <a:rPr lang="en-US" sz="1600" dirty="0"/>
              <a:t>Public Water-Supplies by </a:t>
            </a:r>
            <a:r>
              <a:rPr lang="en-US" sz="1600" dirty="0" err="1"/>
              <a:t>Turneaure</a:t>
            </a:r>
            <a:r>
              <a:rPr lang="en-US" sz="1600" dirty="0"/>
              <a:t>, Russell, Mead, Baker. John Wiley &amp; Sons (1924)</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ChangeArrowheads="1"/>
          </p:cNvSpPr>
          <p:nvPr>
            <p:ph type="title"/>
          </p:nvPr>
        </p:nvSpPr>
        <p:spPr>
          <a:xfrm>
            <a:off x="685800" y="304800"/>
            <a:ext cx="6335713" cy="1143000"/>
          </a:xfrm>
        </p:spPr>
        <p:txBody>
          <a:bodyPr/>
          <a:lstStyle/>
          <a:p>
            <a:r>
              <a:rPr lang="en-US" dirty="0"/>
              <a:t>Reading the Typhoid Data</a:t>
            </a:r>
          </a:p>
        </p:txBody>
      </p:sp>
      <p:sp>
        <p:nvSpPr>
          <p:cNvPr id="348163" name="Rectangle 3"/>
          <p:cNvSpPr>
            <a:spLocks noGrp="1" noChangeArrowheads="1"/>
          </p:cNvSpPr>
          <p:nvPr>
            <p:ph idx="1"/>
          </p:nvPr>
        </p:nvSpPr>
        <p:spPr/>
        <p:txBody>
          <a:bodyPr/>
          <a:lstStyle/>
          <a:p>
            <a:r>
              <a:rPr lang="en-US"/>
              <a:t>How long did it take for typhoid incidence to decrease? _____________</a:t>
            </a:r>
          </a:p>
          <a:p>
            <a:r>
              <a:rPr lang="en-US"/>
              <a:t>If typhoid was waterborne how long should it have taken for filtration and chlorination to eliminate typhoid? _____________</a:t>
            </a:r>
          </a:p>
          <a:p>
            <a:r>
              <a:rPr lang="en-US"/>
              <a:t>How does milk get typhoid?</a:t>
            </a:r>
          </a:p>
          <a:p>
            <a:endParaRPr lang="en-US"/>
          </a:p>
          <a:p>
            <a:endParaRPr lang="en-US"/>
          </a:p>
        </p:txBody>
      </p:sp>
      <p:sp>
        <p:nvSpPr>
          <p:cNvPr id="348164" name="Text Box 4"/>
          <p:cNvSpPr txBox="1">
            <a:spLocks noChangeArrowheads="1"/>
          </p:cNvSpPr>
          <p:nvPr/>
        </p:nvSpPr>
        <p:spPr bwMode="auto">
          <a:xfrm>
            <a:off x="2986937" y="2047640"/>
            <a:ext cx="21875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30 to 40 years</a:t>
            </a:r>
          </a:p>
        </p:txBody>
      </p:sp>
      <p:sp>
        <p:nvSpPr>
          <p:cNvPr id="348165" name="Text Box 5"/>
          <p:cNvSpPr txBox="1">
            <a:spLocks noChangeArrowheads="1"/>
          </p:cNvSpPr>
          <p:nvPr/>
        </p:nvSpPr>
        <p:spPr bwMode="auto">
          <a:xfrm>
            <a:off x="4694237" y="3552465"/>
            <a:ext cx="2039937"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 few weeks</a:t>
            </a:r>
          </a:p>
        </p:txBody>
      </p:sp>
      <p:sp>
        <p:nvSpPr>
          <p:cNvPr id="348166" name="Text Box 6"/>
          <p:cNvSpPr txBox="1">
            <a:spLocks noChangeArrowheads="1"/>
          </p:cNvSpPr>
          <p:nvPr/>
        </p:nvSpPr>
        <p:spPr bwMode="auto">
          <a:xfrm>
            <a:off x="1466850" y="4764218"/>
            <a:ext cx="5554663" cy="523220"/>
          </a:xfrm>
          <a:prstGeom prst="rect">
            <a:avLst/>
          </a:prstGeom>
          <a:noFill/>
          <a:ln w="12700">
            <a:noFill/>
            <a:miter lim="800000"/>
            <a:headEnd type="none" w="lg" len="med"/>
            <a:tailEnd type="none" w="lg" len="med"/>
          </a:ln>
          <a:effectLst/>
        </p:spPr>
        <p:txBody>
          <a:bodyPr>
            <a:spAutoFit/>
          </a:bodyPr>
          <a:lstStyle/>
          <a:p>
            <a:r>
              <a:rPr lang="en-US" dirty="0">
                <a:solidFill>
                  <a:schemeClr val="folHlink"/>
                </a:solidFill>
              </a:rPr>
              <a:t>Human excrement (</a:t>
            </a:r>
            <a:r>
              <a:rPr lang="en-US" dirty="0" err="1">
                <a:solidFill>
                  <a:schemeClr val="folHlink"/>
                </a:solidFill>
              </a:rPr>
              <a:t>milker’s</a:t>
            </a:r>
            <a:r>
              <a:rPr lang="en-US" dirty="0">
                <a:solidFill>
                  <a:schemeClr val="folHlink"/>
                </a:solidFill>
              </a:rPr>
              <a:t> hands?)</a:t>
            </a:r>
          </a:p>
        </p:txBody>
      </p:sp>
      <p:sp>
        <p:nvSpPr>
          <p:cNvPr id="348167" name="Line 7"/>
          <p:cNvSpPr>
            <a:spLocks noChangeShapeType="1"/>
          </p:cNvSpPr>
          <p:nvPr/>
        </p:nvSpPr>
        <p:spPr bwMode="auto">
          <a:xfrm>
            <a:off x="1576388" y="5219831"/>
            <a:ext cx="52451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4985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5901" y="9344"/>
            <a:ext cx="2218099" cy="148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54981" y="5540067"/>
            <a:ext cx="8827128" cy="1200329"/>
          </a:xfrm>
          <a:prstGeom prst="rect">
            <a:avLst/>
          </a:prstGeom>
          <a:noFill/>
        </p:spPr>
        <p:txBody>
          <a:bodyPr wrap="square" rtlCol="0">
            <a:spAutoFit/>
          </a:bodyPr>
          <a:lstStyle/>
          <a:p>
            <a:r>
              <a:rPr lang="en-US" sz="2400" dirty="0"/>
              <a:t>Since S. </a:t>
            </a:r>
            <a:r>
              <a:rPr lang="en-US" sz="2400" dirty="0" err="1"/>
              <a:t>Typhi</a:t>
            </a:r>
            <a:r>
              <a:rPr lang="en-US" sz="2400" dirty="0"/>
              <a:t> and S. </a:t>
            </a:r>
            <a:r>
              <a:rPr lang="en-US" sz="2400" dirty="0" err="1"/>
              <a:t>Paratyphi</a:t>
            </a:r>
            <a:r>
              <a:rPr lang="en-US" sz="2400" dirty="0"/>
              <a:t> A are found only in human hosts, the usual sources of these organisms in the environment are drinking and/or irrigation water contaminated by untreated sewage.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816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81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816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8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uiExpand="1" build="p"/>
      <p:bldP spid="348164" grpId="0"/>
      <p:bldP spid="348165" grpId="0"/>
      <p:bldP spid="3481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685800" y="304800"/>
            <a:ext cx="6158620" cy="1143000"/>
          </a:xfrm>
        </p:spPr>
        <p:txBody>
          <a:bodyPr/>
          <a:lstStyle/>
          <a:p>
            <a:r>
              <a:rPr lang="en-US" dirty="0"/>
              <a:t>My Typhoid Hypothesis</a:t>
            </a:r>
          </a:p>
        </p:txBody>
      </p:sp>
      <p:sp>
        <p:nvSpPr>
          <p:cNvPr id="210947" name="Rectangle 3"/>
          <p:cNvSpPr>
            <a:spLocks noGrp="1" noChangeArrowheads="1"/>
          </p:cNvSpPr>
          <p:nvPr>
            <p:ph idx="1"/>
          </p:nvPr>
        </p:nvSpPr>
        <p:spPr>
          <a:xfrm>
            <a:off x="685800" y="1754875"/>
            <a:ext cx="7772400" cy="4876800"/>
          </a:xfrm>
        </p:spPr>
        <p:txBody>
          <a:bodyPr/>
          <a:lstStyle/>
          <a:p>
            <a:pPr>
              <a:lnSpc>
                <a:spcPct val="80000"/>
              </a:lnSpc>
            </a:pPr>
            <a:r>
              <a:rPr lang="en-US" sz="2800" dirty="0"/>
              <a:t>The reduction was not due to a one time centralized change</a:t>
            </a:r>
          </a:p>
          <a:p>
            <a:pPr lvl="1">
              <a:lnSpc>
                <a:spcPct val="80000"/>
              </a:lnSpc>
            </a:pPr>
            <a:r>
              <a:rPr lang="en-US" sz="2400" dirty="0"/>
              <a:t>Not due to filtration</a:t>
            </a:r>
          </a:p>
          <a:p>
            <a:pPr lvl="1">
              <a:lnSpc>
                <a:spcPct val="80000"/>
              </a:lnSpc>
            </a:pPr>
            <a:r>
              <a:rPr lang="en-US" sz="2400" dirty="0"/>
              <a:t>Not due to chlorination</a:t>
            </a:r>
          </a:p>
          <a:p>
            <a:pPr>
              <a:lnSpc>
                <a:spcPct val="80000"/>
              </a:lnSpc>
            </a:pPr>
            <a:r>
              <a:rPr lang="en-US" sz="2800" dirty="0"/>
              <a:t>Was due to changes that occurred at different times throughout the population</a:t>
            </a:r>
          </a:p>
          <a:p>
            <a:pPr lvl="1">
              <a:lnSpc>
                <a:spcPct val="80000"/>
              </a:lnSpc>
            </a:pPr>
            <a:r>
              <a:rPr lang="en-US" sz="2400" dirty="0"/>
              <a:t>Improved hygiene</a:t>
            </a:r>
          </a:p>
          <a:p>
            <a:pPr lvl="2">
              <a:lnSpc>
                <a:spcPct val="80000"/>
              </a:lnSpc>
            </a:pPr>
            <a:r>
              <a:rPr lang="en-US" sz="2000" dirty="0"/>
              <a:t>Installation of toilets in bathrooms with sinks to wash hands and toilet paper</a:t>
            </a:r>
          </a:p>
          <a:p>
            <a:pPr lvl="2">
              <a:lnSpc>
                <a:spcPct val="80000"/>
              </a:lnSpc>
            </a:pPr>
            <a:r>
              <a:rPr lang="en-US" sz="2000" dirty="0"/>
              <a:t>Education encouraging hand washing</a:t>
            </a:r>
          </a:p>
          <a:p>
            <a:pPr lvl="1">
              <a:lnSpc>
                <a:spcPct val="80000"/>
              </a:lnSpc>
            </a:pPr>
            <a:r>
              <a:rPr lang="en-US" sz="2400" dirty="0"/>
              <a:t>Better food handling practices</a:t>
            </a:r>
          </a:p>
          <a:p>
            <a:pPr lvl="2">
              <a:lnSpc>
                <a:spcPct val="80000"/>
              </a:lnSpc>
            </a:pPr>
            <a:r>
              <a:rPr lang="en-US" sz="2000" dirty="0"/>
              <a:t>Milk pasteurization</a:t>
            </a:r>
          </a:p>
          <a:p>
            <a:pPr lvl="2">
              <a:lnSpc>
                <a:spcPct val="80000"/>
              </a:lnSpc>
            </a:pPr>
            <a:r>
              <a:rPr lang="en-US" sz="2000" dirty="0"/>
              <a:t>Refrigeration</a:t>
            </a:r>
          </a:p>
          <a:p>
            <a:pPr lvl="1">
              <a:lnSpc>
                <a:spcPct val="80000"/>
              </a:lnSpc>
            </a:pPr>
            <a:r>
              <a:rPr lang="en-US" sz="2400" dirty="0"/>
              <a:t>Public Health Education and medical care</a:t>
            </a:r>
          </a:p>
        </p:txBody>
      </p:sp>
      <p:sp>
        <p:nvSpPr>
          <p:cNvPr id="210948" name="AutoShape 4"/>
          <p:cNvSpPr>
            <a:spLocks noChangeArrowheads="1"/>
          </p:cNvSpPr>
          <p:nvPr/>
        </p:nvSpPr>
        <p:spPr bwMode="auto">
          <a:xfrm>
            <a:off x="1131888" y="4331970"/>
            <a:ext cx="7051675" cy="578882"/>
          </a:xfrm>
          <a:prstGeom prst="roundRect">
            <a:avLst>
              <a:gd name="adj" fmla="val 16667"/>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210949" name="AutoShape 5"/>
          <p:cNvSpPr>
            <a:spLocks noChangeArrowheads="1"/>
          </p:cNvSpPr>
          <p:nvPr/>
        </p:nvSpPr>
        <p:spPr bwMode="auto">
          <a:xfrm>
            <a:off x="5681050" y="4345675"/>
            <a:ext cx="1109049" cy="325438"/>
          </a:xfrm>
          <a:prstGeom prst="roundRect">
            <a:avLst>
              <a:gd name="adj" fmla="val 16667"/>
            </a:avLst>
          </a:prstGeom>
          <a:noFill/>
          <a:ln w="76200">
            <a:solidFill>
              <a:schemeClr val="folHlink"/>
            </a:solidFill>
            <a:round/>
            <a:headEnd type="none" w="lg" len="med"/>
            <a:tailEnd type="none" w="lg" len="med"/>
          </a:ln>
          <a:effectLst/>
        </p:spPr>
        <p:txBody>
          <a:bodyPr wrap="square" anchor="ctr">
            <a:spAutoFit/>
          </a:bodyPr>
          <a:lstStyle/>
          <a:p>
            <a:endParaRPr lang="en-US"/>
          </a:p>
        </p:txBody>
      </p:sp>
      <p:sp>
        <p:nvSpPr>
          <p:cNvPr id="6" name="TextBox 5"/>
          <p:cNvSpPr txBox="1"/>
          <p:nvPr/>
        </p:nvSpPr>
        <p:spPr>
          <a:xfrm>
            <a:off x="5560827" y="2208531"/>
            <a:ext cx="3391787" cy="954107"/>
          </a:xfrm>
          <a:prstGeom prst="rect">
            <a:avLst/>
          </a:prstGeom>
          <a:noFill/>
        </p:spPr>
        <p:txBody>
          <a:bodyPr wrap="square" rtlCol="0">
            <a:spAutoFit/>
          </a:bodyPr>
          <a:lstStyle/>
          <a:p>
            <a:r>
              <a:rPr lang="en-US" dirty="0">
                <a:solidFill>
                  <a:schemeClr val="accent4"/>
                </a:solidFill>
              </a:rPr>
              <a:t>Typhoid was likely not waterborne</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5901" y="9344"/>
            <a:ext cx="2218099" cy="148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09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09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8" grpId="0" animBg="1"/>
      <p:bldP spid="210949" grpId="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Typhoid isn’t the only waterborne disease!</a:t>
            </a:r>
          </a:p>
        </p:txBody>
      </p:sp>
      <p:sp>
        <p:nvSpPr>
          <p:cNvPr id="3" name="Content Placeholder 2"/>
          <p:cNvSpPr>
            <a:spLocks noGrp="1"/>
          </p:cNvSpPr>
          <p:nvPr>
            <p:ph idx="1"/>
          </p:nvPr>
        </p:nvSpPr>
        <p:spPr/>
        <p:txBody>
          <a:bodyPr/>
          <a:lstStyle/>
          <a:p>
            <a:r>
              <a:rPr lang="en-US" dirty="0"/>
              <a:t>And most of the waterborne illnesses don’t result in death!</a:t>
            </a:r>
          </a:p>
          <a:p>
            <a:r>
              <a:rPr lang="en-US" dirty="0"/>
              <a:t>Most waterborne disease doesn’t even result in a visit to a health clinic</a:t>
            </a:r>
          </a:p>
        </p:txBody>
      </p:sp>
    </p:spTree>
    <p:extLst>
      <p:ext uri="{BB962C8B-B14F-4D97-AF65-F5344CB8AC3E}">
        <p14:creationId xmlns:p14="http://schemas.microsoft.com/office/powerpoint/2010/main" val="4982758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magic"/>
          <p:cNvPicPr>
            <a:picLocks noChangeAspect="1" noChangeArrowheads="1"/>
          </p:cNvPicPr>
          <p:nvPr/>
        </p:nvPicPr>
        <p:blipFill>
          <a:blip r:embed="rId3" cstate="print"/>
          <a:srcRect/>
          <a:stretch>
            <a:fillRect/>
          </a:stretch>
        </p:blipFill>
        <p:spPr bwMode="auto">
          <a:xfrm>
            <a:off x="0" y="0"/>
            <a:ext cx="127000" cy="127000"/>
          </a:xfrm>
          <a:prstGeom prst="rect">
            <a:avLst/>
          </a:prstGeom>
          <a:noFill/>
          <a:ln w="9525">
            <a:noFill/>
            <a:miter lim="800000"/>
            <a:headEnd/>
            <a:tailEnd/>
          </a:ln>
          <a:effectLst/>
        </p:spPr>
      </p:pic>
      <p:sp>
        <p:nvSpPr>
          <p:cNvPr id="84995" name="Rectangle 3"/>
          <p:cNvSpPr>
            <a:spLocks noGrp="1" noChangeArrowheads="1"/>
          </p:cNvSpPr>
          <p:nvPr>
            <p:ph type="title"/>
          </p:nvPr>
        </p:nvSpPr>
        <p:spPr>
          <a:xfrm>
            <a:off x="762000" y="533400"/>
            <a:ext cx="8153400" cy="906463"/>
          </a:xfrm>
        </p:spPr>
        <p:txBody>
          <a:bodyPr/>
          <a:lstStyle/>
          <a:p>
            <a:r>
              <a:rPr lang="en-GB" sz="3600" dirty="0"/>
              <a:t>Causes of diarrhoea according to ‘Diseases of children’</a:t>
            </a:r>
          </a:p>
        </p:txBody>
      </p:sp>
      <p:sp>
        <p:nvSpPr>
          <p:cNvPr id="85000" name="Rectangle 8" descr="3"/>
          <p:cNvSpPr>
            <a:spLocks noChangeArrowheads="1"/>
          </p:cNvSpPr>
          <p:nvPr/>
        </p:nvSpPr>
        <p:spPr bwMode="auto">
          <a:xfrm>
            <a:off x="954088" y="2312988"/>
            <a:ext cx="3490912" cy="617537"/>
          </a:xfrm>
          <a:prstGeom prst="rect">
            <a:avLst/>
          </a:prstGeom>
          <a:noFill/>
          <a:ln w="9525">
            <a:noFill/>
            <a:miter lim="800000"/>
            <a:headEnd/>
            <a:tailEnd/>
          </a:ln>
          <a:effectLst/>
        </p:spPr>
        <p:txBody>
          <a:bodyPr/>
          <a:lstStyle/>
          <a:p>
            <a:pPr algn="ctr">
              <a:spcBef>
                <a:spcPct val="20000"/>
              </a:spcBef>
              <a:buClr>
                <a:schemeClr val="accent1"/>
              </a:buClr>
              <a:buFont typeface="Wingdings" pitchFamily="2" charset="2"/>
              <a:buNone/>
            </a:pPr>
            <a:r>
              <a:rPr lang="en-GB"/>
              <a:t>1889</a:t>
            </a:r>
          </a:p>
        </p:txBody>
      </p:sp>
      <p:sp>
        <p:nvSpPr>
          <p:cNvPr id="84999" name="Rectangle 7" descr="4"/>
          <p:cNvSpPr>
            <a:spLocks noChangeArrowheads="1"/>
          </p:cNvSpPr>
          <p:nvPr/>
        </p:nvSpPr>
        <p:spPr bwMode="auto">
          <a:xfrm>
            <a:off x="4445000" y="2312988"/>
            <a:ext cx="3633788" cy="617537"/>
          </a:xfrm>
          <a:prstGeom prst="rect">
            <a:avLst/>
          </a:prstGeom>
          <a:noFill/>
          <a:ln w="9525">
            <a:noFill/>
            <a:miter lim="800000"/>
            <a:headEnd/>
            <a:tailEnd/>
          </a:ln>
          <a:effectLst/>
        </p:spPr>
        <p:txBody>
          <a:bodyPr/>
          <a:lstStyle/>
          <a:p>
            <a:pPr algn="ctr">
              <a:spcBef>
                <a:spcPct val="20000"/>
              </a:spcBef>
              <a:buClr>
                <a:schemeClr val="accent1"/>
              </a:buClr>
              <a:buFont typeface="Wingdings" pitchFamily="2" charset="2"/>
              <a:buNone/>
            </a:pPr>
            <a:r>
              <a:rPr lang="en-GB"/>
              <a:t>1899</a:t>
            </a:r>
          </a:p>
        </p:txBody>
      </p:sp>
      <p:sp>
        <p:nvSpPr>
          <p:cNvPr id="84998" name="Rectangle 6" descr="5"/>
          <p:cNvSpPr>
            <a:spLocks noChangeArrowheads="1"/>
          </p:cNvSpPr>
          <p:nvPr/>
        </p:nvSpPr>
        <p:spPr bwMode="auto">
          <a:xfrm>
            <a:off x="582915" y="2930525"/>
            <a:ext cx="3490912" cy="3079750"/>
          </a:xfrm>
          <a:prstGeom prst="rect">
            <a:avLst/>
          </a:prstGeom>
          <a:noFill/>
          <a:ln w="9525">
            <a:noFill/>
            <a:miter lim="800000"/>
            <a:headEnd/>
            <a:tailEnd/>
          </a:ln>
          <a:effectLst/>
        </p:spPr>
        <p:txBody>
          <a:bodyPr/>
          <a:lstStyle/>
          <a:p>
            <a:pPr>
              <a:spcBef>
                <a:spcPct val="20000"/>
              </a:spcBef>
              <a:buClr>
                <a:schemeClr val="accent1"/>
              </a:buClr>
              <a:buFont typeface="Wingdings" pitchFamily="2" charset="2"/>
              <a:buNone/>
            </a:pPr>
            <a:r>
              <a:rPr lang="en-GB" dirty="0"/>
              <a:t>Sour milk</a:t>
            </a:r>
          </a:p>
          <a:p>
            <a:pPr>
              <a:spcBef>
                <a:spcPct val="20000"/>
              </a:spcBef>
              <a:buClr>
                <a:schemeClr val="accent1"/>
              </a:buClr>
              <a:buFont typeface="Wingdings" pitchFamily="2" charset="2"/>
              <a:buNone/>
            </a:pPr>
            <a:r>
              <a:rPr lang="en-GB" dirty="0"/>
              <a:t>Unripe fruit</a:t>
            </a:r>
          </a:p>
          <a:p>
            <a:pPr>
              <a:spcBef>
                <a:spcPct val="20000"/>
              </a:spcBef>
              <a:buClr>
                <a:schemeClr val="accent1"/>
              </a:buClr>
              <a:buFont typeface="Wingdings" pitchFamily="2" charset="2"/>
              <a:buNone/>
            </a:pPr>
            <a:r>
              <a:rPr lang="en-GB" dirty="0"/>
              <a:t>Inhalation of sewer gas</a:t>
            </a:r>
          </a:p>
          <a:p>
            <a:pPr>
              <a:spcBef>
                <a:spcPct val="20000"/>
              </a:spcBef>
              <a:buClr>
                <a:schemeClr val="accent1"/>
              </a:buClr>
              <a:buFont typeface="Wingdings" pitchFamily="2" charset="2"/>
              <a:buNone/>
            </a:pPr>
            <a:r>
              <a:rPr lang="en-GB" dirty="0"/>
              <a:t>Emanations from the soil</a:t>
            </a:r>
          </a:p>
        </p:txBody>
      </p:sp>
      <p:sp>
        <p:nvSpPr>
          <p:cNvPr id="84997" name="Rectangle 5" descr="6"/>
          <p:cNvSpPr>
            <a:spLocks noChangeArrowheads="1"/>
          </p:cNvSpPr>
          <p:nvPr/>
        </p:nvSpPr>
        <p:spPr bwMode="auto">
          <a:xfrm>
            <a:off x="4906703" y="2930525"/>
            <a:ext cx="3633788" cy="3079750"/>
          </a:xfrm>
          <a:prstGeom prst="rect">
            <a:avLst/>
          </a:prstGeom>
          <a:noFill/>
          <a:ln w="9525">
            <a:noFill/>
            <a:miter lim="800000"/>
            <a:headEnd/>
            <a:tailEnd/>
          </a:ln>
          <a:effectLst/>
        </p:spPr>
        <p:txBody>
          <a:bodyPr/>
          <a:lstStyle/>
          <a:p>
            <a:pPr>
              <a:spcBef>
                <a:spcPct val="20000"/>
              </a:spcBef>
              <a:buClr>
                <a:schemeClr val="accent1"/>
              </a:buClr>
              <a:buFont typeface="Wingdings" pitchFamily="2" charset="2"/>
              <a:buNone/>
            </a:pPr>
            <a:r>
              <a:rPr lang="en-GB" dirty="0"/>
              <a:t>‘no doubt that the immediate cause is an infection of the alimentary canal, by …bacteria contained in milk or other forms of food’</a:t>
            </a:r>
          </a:p>
        </p:txBody>
      </p:sp>
      <p:sp>
        <p:nvSpPr>
          <p:cNvPr id="85001" name="Line 9"/>
          <p:cNvSpPr>
            <a:spLocks noChangeShapeType="1"/>
          </p:cNvSpPr>
          <p:nvPr/>
        </p:nvSpPr>
        <p:spPr bwMode="auto">
          <a:xfrm>
            <a:off x="954088" y="2312988"/>
            <a:ext cx="3490912" cy="0"/>
          </a:xfrm>
          <a:prstGeom prst="line">
            <a:avLst/>
          </a:prstGeom>
          <a:noFill/>
          <a:ln w="12700">
            <a:noFill/>
            <a:round/>
            <a:headEnd/>
            <a:tailEnd/>
          </a:ln>
          <a:effectLst/>
        </p:spPr>
        <p:txBody>
          <a:bodyPr/>
          <a:lstStyle/>
          <a:p>
            <a:endParaRPr lang="en-US"/>
          </a:p>
        </p:txBody>
      </p:sp>
      <p:sp>
        <p:nvSpPr>
          <p:cNvPr id="85003" name="Line 11"/>
          <p:cNvSpPr>
            <a:spLocks noChangeShapeType="1"/>
          </p:cNvSpPr>
          <p:nvPr/>
        </p:nvSpPr>
        <p:spPr bwMode="auto">
          <a:xfrm>
            <a:off x="954088" y="2312988"/>
            <a:ext cx="0" cy="617537"/>
          </a:xfrm>
          <a:prstGeom prst="line">
            <a:avLst/>
          </a:prstGeom>
          <a:noFill/>
          <a:ln w="28575" cap="sq">
            <a:noFill/>
            <a:round/>
            <a:headEnd/>
            <a:tailEnd/>
          </a:ln>
          <a:effectLst/>
        </p:spPr>
        <p:txBody>
          <a:bodyPr/>
          <a:lstStyle/>
          <a:p>
            <a:endParaRPr lang="en-US"/>
          </a:p>
        </p:txBody>
      </p:sp>
      <p:sp>
        <p:nvSpPr>
          <p:cNvPr id="85004" name="Line 12"/>
          <p:cNvSpPr>
            <a:spLocks noChangeShapeType="1"/>
          </p:cNvSpPr>
          <p:nvPr/>
        </p:nvSpPr>
        <p:spPr bwMode="auto">
          <a:xfrm>
            <a:off x="8078788" y="2312988"/>
            <a:ext cx="0" cy="617537"/>
          </a:xfrm>
          <a:prstGeom prst="line">
            <a:avLst/>
          </a:prstGeom>
          <a:noFill/>
          <a:ln w="28575" cap="sq">
            <a:noFill/>
            <a:round/>
            <a:headEnd/>
            <a:tailEnd/>
          </a:ln>
          <a:effectLst/>
        </p:spPr>
        <p:txBody>
          <a:bodyPr/>
          <a:lstStyle/>
          <a:p>
            <a:endParaRPr lang="en-US"/>
          </a:p>
        </p:txBody>
      </p:sp>
      <p:sp>
        <p:nvSpPr>
          <p:cNvPr id="85005" name="Line 13"/>
          <p:cNvSpPr>
            <a:spLocks noChangeShapeType="1"/>
          </p:cNvSpPr>
          <p:nvPr/>
        </p:nvSpPr>
        <p:spPr bwMode="auto">
          <a:xfrm>
            <a:off x="4445000" y="2312988"/>
            <a:ext cx="3633788" cy="0"/>
          </a:xfrm>
          <a:prstGeom prst="line">
            <a:avLst/>
          </a:prstGeom>
          <a:noFill/>
          <a:ln w="28575" cap="sq">
            <a:noFill/>
            <a:round/>
            <a:headEnd/>
            <a:tailEnd/>
          </a:ln>
          <a:effectLst/>
        </p:spPr>
        <p:txBody>
          <a:bodyPr/>
          <a:lstStyle/>
          <a:p>
            <a:endParaRPr lang="en-US"/>
          </a:p>
        </p:txBody>
      </p:sp>
      <p:sp>
        <p:nvSpPr>
          <p:cNvPr id="85006" name="Line 14"/>
          <p:cNvSpPr>
            <a:spLocks noChangeShapeType="1"/>
          </p:cNvSpPr>
          <p:nvPr/>
        </p:nvSpPr>
        <p:spPr bwMode="auto">
          <a:xfrm>
            <a:off x="954088" y="2930525"/>
            <a:ext cx="0" cy="3079750"/>
          </a:xfrm>
          <a:prstGeom prst="line">
            <a:avLst/>
          </a:prstGeom>
          <a:noFill/>
          <a:ln w="28575" cap="sq">
            <a:noFill/>
            <a:round/>
            <a:headEnd/>
            <a:tailEnd/>
          </a:ln>
          <a:effectLst/>
        </p:spPr>
        <p:txBody>
          <a:bodyPr/>
          <a:lstStyle/>
          <a:p>
            <a:endParaRPr lang="en-US"/>
          </a:p>
        </p:txBody>
      </p:sp>
      <p:sp>
        <p:nvSpPr>
          <p:cNvPr id="85007" name="Line 15"/>
          <p:cNvSpPr>
            <a:spLocks noChangeShapeType="1"/>
          </p:cNvSpPr>
          <p:nvPr/>
        </p:nvSpPr>
        <p:spPr bwMode="auto">
          <a:xfrm>
            <a:off x="8078788" y="2930525"/>
            <a:ext cx="0" cy="3079750"/>
          </a:xfrm>
          <a:prstGeom prst="line">
            <a:avLst/>
          </a:prstGeom>
          <a:noFill/>
          <a:ln w="28575" cap="sq">
            <a:noFill/>
            <a:round/>
            <a:headEnd/>
            <a:tailEnd/>
          </a:ln>
          <a:effectLst/>
        </p:spPr>
        <p:txBody>
          <a:bodyPr/>
          <a:lstStyle/>
          <a:p>
            <a:endParaRPr lang="en-US"/>
          </a:p>
        </p:txBody>
      </p:sp>
      <p:grpSp>
        <p:nvGrpSpPr>
          <p:cNvPr id="2" name="Group 1"/>
          <p:cNvGrpSpPr/>
          <p:nvPr/>
        </p:nvGrpSpPr>
        <p:grpSpPr>
          <a:xfrm>
            <a:off x="389299" y="2930525"/>
            <a:ext cx="8254278" cy="3079750"/>
            <a:chOff x="954088" y="2930525"/>
            <a:chExt cx="7124700" cy="3079750"/>
          </a:xfrm>
        </p:grpSpPr>
        <p:sp>
          <p:nvSpPr>
            <p:cNvPr id="85002" name="Line 10"/>
            <p:cNvSpPr>
              <a:spLocks noChangeShapeType="1"/>
            </p:cNvSpPr>
            <p:nvPr/>
          </p:nvSpPr>
          <p:spPr bwMode="auto">
            <a:xfrm>
              <a:off x="954088" y="6010275"/>
              <a:ext cx="7124700" cy="0"/>
            </a:xfrm>
            <a:prstGeom prst="line">
              <a:avLst/>
            </a:prstGeom>
            <a:noFill/>
            <a:ln w="12700">
              <a:solidFill>
                <a:schemeClr val="tx1"/>
              </a:solidFill>
              <a:round/>
              <a:headEnd/>
              <a:tailEnd/>
            </a:ln>
            <a:effectLst/>
          </p:spPr>
          <p:txBody>
            <a:bodyPr/>
            <a:lstStyle/>
            <a:p>
              <a:endParaRPr lang="en-US"/>
            </a:p>
          </p:txBody>
        </p:sp>
        <p:sp>
          <p:nvSpPr>
            <p:cNvPr id="85008" name="Line 16"/>
            <p:cNvSpPr>
              <a:spLocks noChangeShapeType="1"/>
            </p:cNvSpPr>
            <p:nvPr/>
          </p:nvSpPr>
          <p:spPr bwMode="auto">
            <a:xfrm>
              <a:off x="954088" y="2930525"/>
              <a:ext cx="7124700" cy="0"/>
            </a:xfrm>
            <a:prstGeom prst="line">
              <a:avLst/>
            </a:prstGeom>
            <a:noFill/>
            <a:ln w="12700">
              <a:solidFill>
                <a:schemeClr val="tx1"/>
              </a:solidFill>
              <a:round/>
              <a:headEnd/>
              <a:tailEnd/>
            </a:ln>
            <a:effectLst/>
          </p:spPr>
          <p:txBody>
            <a:bodyPr/>
            <a:lstStyle/>
            <a:p>
              <a:endParaRPr lang="en-US"/>
            </a:p>
          </p:txBody>
        </p:sp>
      </p:grpSp>
      <p:sp>
        <p:nvSpPr>
          <p:cNvPr id="85011" name="Text Box 19"/>
          <p:cNvSpPr txBox="1">
            <a:spLocks noChangeArrowheads="1"/>
          </p:cNvSpPr>
          <p:nvPr/>
        </p:nvSpPr>
        <p:spPr bwMode="auto">
          <a:xfrm>
            <a:off x="5222875" y="6210300"/>
            <a:ext cx="2276475"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Empowerment</a:t>
            </a:r>
          </a:p>
        </p:txBody>
      </p:sp>
      <p:sp>
        <p:nvSpPr>
          <p:cNvPr id="85012" name="Text Box 20"/>
          <p:cNvSpPr txBox="1">
            <a:spLocks noChangeArrowheads="1"/>
          </p:cNvSpPr>
          <p:nvPr/>
        </p:nvSpPr>
        <p:spPr bwMode="auto">
          <a:xfrm>
            <a:off x="1187450" y="6210300"/>
            <a:ext cx="2355850"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Powerlessness!</a:t>
            </a:r>
          </a:p>
        </p:txBody>
      </p:sp>
      <p:sp>
        <p:nvSpPr>
          <p:cNvPr id="85013" name="Line 21"/>
          <p:cNvSpPr>
            <a:spLocks noChangeShapeType="1"/>
          </p:cNvSpPr>
          <p:nvPr/>
        </p:nvSpPr>
        <p:spPr bwMode="auto">
          <a:xfrm>
            <a:off x="1223963" y="6729413"/>
            <a:ext cx="2222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85014" name="Line 22"/>
          <p:cNvSpPr>
            <a:spLocks noChangeShapeType="1"/>
          </p:cNvSpPr>
          <p:nvPr/>
        </p:nvSpPr>
        <p:spPr bwMode="auto">
          <a:xfrm>
            <a:off x="5232400" y="6686550"/>
            <a:ext cx="2222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0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0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11" grpId="0"/>
      <p:bldP spid="850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magic"/>
          <p:cNvPicPr>
            <a:picLocks noChangeAspect="1" noChangeArrowheads="1"/>
          </p:cNvPicPr>
          <p:nvPr/>
        </p:nvPicPr>
        <p:blipFill>
          <a:blip r:embed="rId3" cstate="print"/>
          <a:srcRect/>
          <a:stretch>
            <a:fillRect/>
          </a:stretch>
        </p:blipFill>
        <p:spPr bwMode="auto">
          <a:xfrm>
            <a:off x="0" y="0"/>
            <a:ext cx="127000" cy="127000"/>
          </a:xfrm>
          <a:prstGeom prst="rect">
            <a:avLst/>
          </a:prstGeom>
          <a:noFill/>
          <a:ln w="9525">
            <a:noFill/>
            <a:miter lim="800000"/>
            <a:headEnd/>
            <a:tailEnd/>
          </a:ln>
          <a:effectLst/>
        </p:spPr>
      </p:pic>
      <p:sp>
        <p:nvSpPr>
          <p:cNvPr id="88071" name="Rectangle 7"/>
          <p:cNvSpPr>
            <a:spLocks noGrp="1" noChangeArrowheads="1"/>
          </p:cNvSpPr>
          <p:nvPr>
            <p:ph type="title"/>
          </p:nvPr>
        </p:nvSpPr>
        <p:spPr/>
        <p:txBody>
          <a:bodyPr/>
          <a:lstStyle/>
          <a:p>
            <a:r>
              <a:rPr lang="en-GB" sz="4000"/>
              <a:t>Changes recommended:</a:t>
            </a:r>
            <a:br>
              <a:rPr lang="en-GB" sz="4000"/>
            </a:br>
            <a:r>
              <a:rPr lang="en-GB" sz="4000"/>
              <a:t> public health campaign</a:t>
            </a:r>
          </a:p>
        </p:txBody>
      </p:sp>
      <p:sp>
        <p:nvSpPr>
          <p:cNvPr id="88072" name="Rectangle 8"/>
          <p:cNvSpPr>
            <a:spLocks noGrp="1" noChangeArrowheads="1"/>
          </p:cNvSpPr>
          <p:nvPr>
            <p:ph idx="1"/>
          </p:nvPr>
        </p:nvSpPr>
        <p:spPr/>
        <p:txBody>
          <a:bodyPr/>
          <a:lstStyle/>
          <a:p>
            <a:r>
              <a:rPr lang="en-GB"/>
              <a:t>Breast feed</a:t>
            </a:r>
          </a:p>
          <a:p>
            <a:r>
              <a:rPr lang="en-GB"/>
              <a:t>Boil cow’s milk, sterilize bottles</a:t>
            </a:r>
          </a:p>
          <a:p>
            <a:r>
              <a:rPr lang="en-GB"/>
              <a:t>Protect infants from persons known to be ill</a:t>
            </a:r>
          </a:p>
          <a:p>
            <a:r>
              <a:rPr lang="en-GB"/>
              <a:t>Control flies</a:t>
            </a:r>
          </a:p>
          <a:p>
            <a:r>
              <a:rPr lang="en-GB"/>
              <a:t>Wash hands</a:t>
            </a:r>
          </a:p>
        </p:txBody>
      </p:sp>
      <p:sp>
        <p:nvSpPr>
          <p:cNvPr id="88073" name="Text Box 9"/>
          <p:cNvSpPr txBox="1">
            <a:spLocks noChangeArrowheads="1"/>
          </p:cNvSpPr>
          <p:nvPr/>
        </p:nvSpPr>
        <p:spPr bwMode="auto">
          <a:xfrm>
            <a:off x="1074738" y="5511800"/>
            <a:ext cx="6308725" cy="701675"/>
          </a:xfrm>
          <a:prstGeom prst="rect">
            <a:avLst/>
          </a:prstGeom>
          <a:noFill/>
          <a:ln w="12700">
            <a:noFill/>
            <a:miter lim="800000"/>
            <a:headEnd type="none" w="lg" len="med"/>
            <a:tailEnd type="none" w="lg" len="med"/>
          </a:ln>
          <a:effectLst/>
        </p:spPr>
        <p:txBody>
          <a:bodyPr wrap="none">
            <a:spAutoFit/>
          </a:bodyPr>
          <a:lstStyle/>
          <a:p>
            <a:r>
              <a:rPr lang="en-US" sz="4000"/>
              <a:t>You can improve your health!</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Maybe we are helping to save the world from stunted growth</a:t>
            </a:r>
          </a:p>
        </p:txBody>
      </p:sp>
      <p:sp>
        <p:nvSpPr>
          <p:cNvPr id="3" name="Content Placeholder 2"/>
          <p:cNvSpPr>
            <a:spLocks noGrp="1"/>
          </p:cNvSpPr>
          <p:nvPr>
            <p:ph idx="1"/>
          </p:nvPr>
        </p:nvSpPr>
        <p:spPr/>
        <p:txBody>
          <a:bodyPr/>
          <a:lstStyle/>
          <a:p>
            <a:r>
              <a:rPr lang="en-US" dirty="0"/>
              <a:t>Of the 555 million preschool children in developing countries, 32% are stunted and 20% are underweight.</a:t>
            </a:r>
            <a:r>
              <a:rPr lang="en-US" baseline="30000" dirty="0">
                <a:hlinkClick r:id="rId3"/>
              </a:rPr>
              <a:t>1</a:t>
            </a:r>
            <a:r>
              <a:rPr lang="en-US" dirty="0"/>
              <a:t> </a:t>
            </a:r>
          </a:p>
          <a:p>
            <a:r>
              <a:rPr lang="en-US" dirty="0"/>
              <a:t>A key cause of child </a:t>
            </a:r>
            <a:r>
              <a:rPr lang="en-US" dirty="0" err="1"/>
              <a:t>undernutrition</a:t>
            </a:r>
            <a:r>
              <a:rPr lang="en-US" dirty="0"/>
              <a:t> is a subclinical disorder of the small intestine known as tropical </a:t>
            </a:r>
            <a:r>
              <a:rPr lang="en-US" dirty="0" err="1"/>
              <a:t>enteropathy</a:t>
            </a:r>
            <a:endParaRPr lang="en-US" dirty="0"/>
          </a:p>
          <a:p>
            <a:r>
              <a:rPr lang="en-US" dirty="0"/>
              <a:t>Caused by </a:t>
            </a:r>
            <a:r>
              <a:rPr lang="en-US" dirty="0" err="1"/>
              <a:t>faecal</a:t>
            </a:r>
            <a:r>
              <a:rPr lang="en-US" dirty="0"/>
              <a:t> bacteria ingested in large quantities </a:t>
            </a:r>
          </a:p>
        </p:txBody>
      </p:sp>
    </p:spTree>
    <p:extLst>
      <p:ext uri="{BB962C8B-B14F-4D97-AF65-F5344CB8AC3E}">
        <p14:creationId xmlns:p14="http://schemas.microsoft.com/office/powerpoint/2010/main" val="27688715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685800" y="304800"/>
            <a:ext cx="6183313" cy="1143000"/>
          </a:xfrm>
        </p:spPr>
        <p:txBody>
          <a:bodyPr/>
          <a:lstStyle/>
          <a:p>
            <a:r>
              <a:rPr lang="en-US"/>
              <a:t>Fecal-Oral Pathways</a:t>
            </a:r>
          </a:p>
        </p:txBody>
      </p:sp>
      <p:sp>
        <p:nvSpPr>
          <p:cNvPr id="204805" name="Oval 5"/>
          <p:cNvSpPr>
            <a:spLocks noChangeArrowheads="1"/>
          </p:cNvSpPr>
          <p:nvPr/>
        </p:nvSpPr>
        <p:spPr bwMode="auto">
          <a:xfrm>
            <a:off x="271463" y="2855913"/>
            <a:ext cx="1344612" cy="968375"/>
          </a:xfrm>
          <a:prstGeom prst="ellipse">
            <a:avLst/>
          </a:prstGeom>
          <a:noFill/>
          <a:ln w="12700">
            <a:solidFill>
              <a:schemeClr val="tx1"/>
            </a:solidFill>
            <a:round/>
            <a:headEnd type="none" w="lg" len="med"/>
            <a:tailEnd type="none" w="lg" len="med"/>
          </a:ln>
          <a:effectLst/>
        </p:spPr>
        <p:txBody>
          <a:bodyPr anchor="ctr">
            <a:spAutoFit/>
          </a:bodyPr>
          <a:lstStyle/>
          <a:p>
            <a:pPr algn="ctr"/>
            <a:r>
              <a:rPr lang="en-US" sz="2000"/>
              <a:t>Human excreta</a:t>
            </a:r>
          </a:p>
        </p:txBody>
      </p:sp>
      <p:sp>
        <p:nvSpPr>
          <p:cNvPr id="204806" name="Oval 6"/>
          <p:cNvSpPr>
            <a:spLocks noChangeArrowheads="1"/>
          </p:cNvSpPr>
          <p:nvPr/>
        </p:nvSpPr>
        <p:spPr bwMode="auto">
          <a:xfrm>
            <a:off x="252413" y="5524500"/>
            <a:ext cx="1344612" cy="968375"/>
          </a:xfrm>
          <a:prstGeom prst="ellipse">
            <a:avLst/>
          </a:prstGeom>
          <a:noFill/>
          <a:ln w="12700">
            <a:solidFill>
              <a:schemeClr val="tx1"/>
            </a:solidFill>
            <a:round/>
            <a:headEnd type="none" w="lg" len="med"/>
            <a:tailEnd type="none" w="lg" len="med"/>
          </a:ln>
          <a:effectLst/>
        </p:spPr>
        <p:txBody>
          <a:bodyPr anchor="ctr">
            <a:spAutoFit/>
          </a:bodyPr>
          <a:lstStyle/>
          <a:p>
            <a:pPr algn="ctr"/>
            <a:r>
              <a:rPr lang="en-US" sz="2000"/>
              <a:t>Animal excreta</a:t>
            </a:r>
          </a:p>
        </p:txBody>
      </p:sp>
      <p:sp>
        <p:nvSpPr>
          <p:cNvPr id="204807" name="AutoShape 7"/>
          <p:cNvSpPr>
            <a:spLocks noChangeArrowheads="1"/>
          </p:cNvSpPr>
          <p:nvPr/>
        </p:nvSpPr>
        <p:spPr bwMode="auto">
          <a:xfrm>
            <a:off x="1900238" y="2976563"/>
            <a:ext cx="1912937" cy="781050"/>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pPr algn="ctr"/>
            <a:r>
              <a:rPr lang="en-US" sz="2000"/>
              <a:t>Dry sanitation involving reuse</a:t>
            </a:r>
          </a:p>
        </p:txBody>
      </p:sp>
      <p:sp>
        <p:nvSpPr>
          <p:cNvPr id="204809" name="AutoShape 9"/>
          <p:cNvSpPr>
            <a:spLocks noChangeArrowheads="1"/>
          </p:cNvSpPr>
          <p:nvPr/>
        </p:nvSpPr>
        <p:spPr bwMode="auto">
          <a:xfrm>
            <a:off x="2084388" y="3919538"/>
            <a:ext cx="1546225" cy="781050"/>
          </a:xfrm>
          <a:prstGeom prst="roundRect">
            <a:avLst>
              <a:gd name="adj" fmla="val 16667"/>
            </a:avLst>
          </a:prstGeom>
          <a:noFill/>
          <a:ln w="12700">
            <a:solidFill>
              <a:schemeClr val="accent2"/>
            </a:solidFill>
            <a:round/>
            <a:headEnd type="none" w="lg" len="med"/>
            <a:tailEnd type="none" w="lg" len="med"/>
          </a:ln>
          <a:effectLst/>
        </p:spPr>
        <p:txBody>
          <a:bodyPr anchor="ctr">
            <a:spAutoFit/>
          </a:bodyPr>
          <a:lstStyle/>
          <a:p>
            <a:pPr algn="ctr"/>
            <a:r>
              <a:rPr lang="en-US" sz="2000"/>
              <a:t>Waterborne sewage</a:t>
            </a:r>
          </a:p>
        </p:txBody>
      </p:sp>
      <p:sp>
        <p:nvSpPr>
          <p:cNvPr id="204810" name="AutoShape 10"/>
          <p:cNvSpPr>
            <a:spLocks noChangeArrowheads="1"/>
          </p:cNvSpPr>
          <p:nvPr/>
        </p:nvSpPr>
        <p:spPr bwMode="auto">
          <a:xfrm>
            <a:off x="1944688" y="4852988"/>
            <a:ext cx="1827212" cy="781050"/>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pPr algn="ctr"/>
            <a:r>
              <a:rPr lang="en-US" sz="2000"/>
              <a:t>Non recycling latrines</a:t>
            </a:r>
          </a:p>
        </p:txBody>
      </p:sp>
      <p:sp>
        <p:nvSpPr>
          <p:cNvPr id="204812" name="Rectangle 12"/>
          <p:cNvSpPr>
            <a:spLocks noChangeArrowheads="1"/>
          </p:cNvSpPr>
          <p:nvPr/>
        </p:nvSpPr>
        <p:spPr bwMode="auto">
          <a:xfrm>
            <a:off x="4367213" y="6053138"/>
            <a:ext cx="604837" cy="409575"/>
          </a:xfrm>
          <a:prstGeom prst="rect">
            <a:avLst/>
          </a:prstGeom>
          <a:noFill/>
          <a:ln w="12700">
            <a:solidFill>
              <a:schemeClr val="tx1"/>
            </a:solidFill>
            <a:miter lim="800000"/>
            <a:headEnd type="none" w="lg" len="med"/>
            <a:tailEnd type="none" w="lg" len="med"/>
          </a:ln>
          <a:effectLst/>
        </p:spPr>
        <p:txBody>
          <a:bodyPr wrap="none" anchor="ctr">
            <a:spAutoFit/>
          </a:bodyPr>
          <a:lstStyle/>
          <a:p>
            <a:pPr algn="ctr"/>
            <a:r>
              <a:rPr lang="en-US" sz="2000"/>
              <a:t>Soil</a:t>
            </a:r>
          </a:p>
        </p:txBody>
      </p:sp>
      <p:sp>
        <p:nvSpPr>
          <p:cNvPr id="204813" name="Rectangle 13"/>
          <p:cNvSpPr>
            <a:spLocks noChangeArrowheads="1"/>
          </p:cNvSpPr>
          <p:nvPr/>
        </p:nvSpPr>
        <p:spPr bwMode="auto">
          <a:xfrm>
            <a:off x="4175125" y="3414713"/>
            <a:ext cx="989013" cy="714375"/>
          </a:xfrm>
          <a:prstGeom prst="rect">
            <a:avLst/>
          </a:prstGeom>
          <a:noFill/>
          <a:ln w="12700">
            <a:solidFill>
              <a:schemeClr val="accent2"/>
            </a:solidFill>
            <a:miter lim="800000"/>
            <a:headEnd type="none" w="lg" len="med"/>
            <a:tailEnd type="none" w="lg" len="med"/>
          </a:ln>
          <a:effectLst/>
        </p:spPr>
        <p:txBody>
          <a:bodyPr anchor="ctr">
            <a:spAutoFit/>
          </a:bodyPr>
          <a:lstStyle/>
          <a:p>
            <a:pPr algn="ctr"/>
            <a:r>
              <a:rPr lang="en-US" sz="2000"/>
              <a:t>Surface water</a:t>
            </a:r>
          </a:p>
        </p:txBody>
      </p:sp>
      <p:sp>
        <p:nvSpPr>
          <p:cNvPr id="204814" name="Rectangle 14"/>
          <p:cNvSpPr>
            <a:spLocks noChangeArrowheads="1"/>
          </p:cNvSpPr>
          <p:nvPr/>
        </p:nvSpPr>
        <p:spPr bwMode="auto">
          <a:xfrm>
            <a:off x="4141788" y="4438650"/>
            <a:ext cx="1055687" cy="714375"/>
          </a:xfrm>
          <a:prstGeom prst="rect">
            <a:avLst/>
          </a:prstGeom>
          <a:noFill/>
          <a:ln w="12700">
            <a:solidFill>
              <a:schemeClr val="accent2"/>
            </a:solidFill>
            <a:miter lim="800000"/>
            <a:headEnd type="none" w="lg" len="med"/>
            <a:tailEnd type="none" w="lg" len="med"/>
          </a:ln>
          <a:effectLst/>
        </p:spPr>
        <p:txBody>
          <a:bodyPr anchor="ctr">
            <a:spAutoFit/>
          </a:bodyPr>
          <a:lstStyle/>
          <a:p>
            <a:pPr algn="ctr"/>
            <a:r>
              <a:rPr lang="en-US" sz="2000"/>
              <a:t>Ground water</a:t>
            </a:r>
          </a:p>
        </p:txBody>
      </p:sp>
      <p:sp>
        <p:nvSpPr>
          <p:cNvPr id="204815" name="AutoShape 15"/>
          <p:cNvSpPr>
            <a:spLocks noChangeArrowheads="1"/>
          </p:cNvSpPr>
          <p:nvPr/>
        </p:nvSpPr>
        <p:spPr bwMode="auto">
          <a:xfrm>
            <a:off x="7086600" y="5497513"/>
            <a:ext cx="982663" cy="561975"/>
          </a:xfrm>
          <a:prstGeom prst="hexagon">
            <a:avLst>
              <a:gd name="adj" fmla="val 43715"/>
              <a:gd name="vf" fmla="val 115470"/>
            </a:avLst>
          </a:prstGeom>
          <a:noFill/>
          <a:ln w="12700">
            <a:solidFill>
              <a:schemeClr val="tx1"/>
            </a:solidFill>
            <a:miter lim="800000"/>
            <a:headEnd type="none" w="lg" len="med"/>
            <a:tailEnd type="none" w="lg" len="med"/>
          </a:ln>
          <a:effectLst/>
        </p:spPr>
        <p:txBody>
          <a:bodyPr wrap="none" anchor="ctr">
            <a:spAutoFit/>
          </a:bodyPr>
          <a:lstStyle/>
          <a:p>
            <a:pPr algn="ctr"/>
            <a:r>
              <a:rPr lang="en-US" sz="2000"/>
              <a:t>Food</a:t>
            </a:r>
          </a:p>
        </p:txBody>
      </p:sp>
      <p:sp>
        <p:nvSpPr>
          <p:cNvPr id="204816" name="AutoShape 16"/>
          <p:cNvSpPr>
            <a:spLocks noChangeArrowheads="1"/>
          </p:cNvSpPr>
          <p:nvPr/>
        </p:nvSpPr>
        <p:spPr bwMode="auto">
          <a:xfrm>
            <a:off x="6856412" y="2656255"/>
            <a:ext cx="1681005" cy="1050191"/>
          </a:xfrm>
          <a:prstGeom prst="hexagon">
            <a:avLst>
              <a:gd name="adj" fmla="val 39252"/>
              <a:gd name="vf" fmla="val 115470"/>
            </a:avLst>
          </a:prstGeom>
          <a:noFill/>
          <a:ln w="12700">
            <a:solidFill>
              <a:schemeClr val="hlink"/>
            </a:solidFill>
            <a:miter lim="800000"/>
            <a:headEnd type="none" w="lg" len="med"/>
            <a:tailEnd type="none" w="lg" len="med"/>
          </a:ln>
          <a:effectLst/>
        </p:spPr>
        <p:txBody>
          <a:bodyPr wrap="square" anchor="ctr">
            <a:spAutoFit/>
          </a:bodyPr>
          <a:lstStyle/>
          <a:p>
            <a:pPr algn="ctr"/>
            <a:r>
              <a:rPr lang="en-US" sz="2000"/>
              <a:t>Drinking water</a:t>
            </a:r>
          </a:p>
        </p:txBody>
      </p:sp>
      <p:sp>
        <p:nvSpPr>
          <p:cNvPr id="204817" name="AutoShape 17"/>
          <p:cNvSpPr>
            <a:spLocks noChangeArrowheads="1"/>
          </p:cNvSpPr>
          <p:nvPr/>
        </p:nvSpPr>
        <p:spPr bwMode="auto">
          <a:xfrm>
            <a:off x="7837488" y="4302125"/>
            <a:ext cx="1098550" cy="714375"/>
          </a:xfrm>
          <a:prstGeom prst="diamond">
            <a:avLst/>
          </a:prstGeom>
          <a:noFill/>
          <a:ln w="12700">
            <a:solidFill>
              <a:schemeClr val="tx1"/>
            </a:solidFill>
            <a:miter lim="800000"/>
            <a:headEnd type="none" w="lg" len="med"/>
            <a:tailEnd type="none" w="lg" len="med"/>
          </a:ln>
          <a:effectLst/>
        </p:spPr>
        <p:txBody>
          <a:bodyPr wrap="none" anchor="ctr">
            <a:spAutoFit/>
          </a:bodyPr>
          <a:lstStyle/>
          <a:p>
            <a:pPr algn="ctr"/>
            <a:r>
              <a:rPr lang="en-US" sz="2000"/>
              <a:t>Oral</a:t>
            </a:r>
          </a:p>
        </p:txBody>
      </p:sp>
      <p:sp>
        <p:nvSpPr>
          <p:cNvPr id="204818" name="Text Box 18"/>
          <p:cNvSpPr txBox="1">
            <a:spLocks noChangeArrowheads="1"/>
          </p:cNvSpPr>
          <p:nvPr/>
        </p:nvSpPr>
        <p:spPr bwMode="auto">
          <a:xfrm>
            <a:off x="415925" y="1776413"/>
            <a:ext cx="1150938" cy="701675"/>
          </a:xfrm>
          <a:prstGeom prst="rect">
            <a:avLst/>
          </a:prstGeom>
          <a:noFill/>
          <a:ln w="12700">
            <a:noFill/>
            <a:miter lim="800000"/>
            <a:headEnd type="none" w="lg" len="med"/>
            <a:tailEnd type="none" w="lg" len="med"/>
          </a:ln>
          <a:effectLst/>
        </p:spPr>
        <p:txBody>
          <a:bodyPr>
            <a:spAutoFit/>
          </a:bodyPr>
          <a:lstStyle/>
          <a:p>
            <a:pPr algn="ctr"/>
            <a:r>
              <a:rPr lang="en-US" sz="2000"/>
              <a:t>Pathogen source</a:t>
            </a:r>
          </a:p>
        </p:txBody>
      </p:sp>
      <p:sp>
        <p:nvSpPr>
          <p:cNvPr id="204819" name="Text Box 19"/>
          <p:cNvSpPr txBox="1">
            <a:spLocks noChangeArrowheads="1"/>
          </p:cNvSpPr>
          <p:nvPr/>
        </p:nvSpPr>
        <p:spPr bwMode="auto">
          <a:xfrm>
            <a:off x="2179638" y="1741488"/>
            <a:ext cx="1341437" cy="701675"/>
          </a:xfrm>
          <a:prstGeom prst="rect">
            <a:avLst/>
          </a:prstGeom>
          <a:noFill/>
          <a:ln w="12700">
            <a:noFill/>
            <a:miter lim="800000"/>
            <a:headEnd type="none" w="lg" len="med"/>
            <a:tailEnd type="none" w="lg" len="med"/>
          </a:ln>
          <a:effectLst/>
        </p:spPr>
        <p:txBody>
          <a:bodyPr>
            <a:spAutoFit/>
          </a:bodyPr>
          <a:lstStyle/>
          <a:p>
            <a:pPr algn="ctr"/>
            <a:r>
              <a:rPr lang="en-US" sz="2000"/>
              <a:t>Sanitation method</a:t>
            </a:r>
          </a:p>
        </p:txBody>
      </p:sp>
      <p:sp>
        <p:nvSpPr>
          <p:cNvPr id="204820" name="AutoShape 20"/>
          <p:cNvSpPr>
            <a:spLocks noChangeArrowheads="1"/>
          </p:cNvSpPr>
          <p:nvPr/>
        </p:nvSpPr>
        <p:spPr bwMode="auto">
          <a:xfrm>
            <a:off x="2125663" y="5749925"/>
            <a:ext cx="1463675" cy="781050"/>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pPr algn="ctr"/>
            <a:r>
              <a:rPr lang="en-US" sz="2000"/>
              <a:t>Land application</a:t>
            </a:r>
          </a:p>
        </p:txBody>
      </p:sp>
      <p:cxnSp>
        <p:nvCxnSpPr>
          <p:cNvPr id="204821" name="AutoShape 21"/>
          <p:cNvCxnSpPr>
            <a:cxnSpLocks noChangeShapeType="1"/>
            <a:stCxn id="204805" idx="6"/>
            <a:endCxn id="204807" idx="1"/>
          </p:cNvCxnSpPr>
          <p:nvPr/>
        </p:nvCxnSpPr>
        <p:spPr bwMode="auto">
          <a:xfrm>
            <a:off x="1616075" y="3340100"/>
            <a:ext cx="284163" cy="26988"/>
          </a:xfrm>
          <a:prstGeom prst="curvedConnector3">
            <a:avLst>
              <a:gd name="adj1" fmla="val 49722"/>
            </a:avLst>
          </a:prstGeom>
          <a:noFill/>
          <a:ln w="12700">
            <a:solidFill>
              <a:schemeClr val="tx1"/>
            </a:solidFill>
            <a:round/>
            <a:headEnd type="none" w="lg" len="med"/>
            <a:tailEnd type="triangle" w="lg" len="med"/>
          </a:ln>
          <a:effectLst/>
        </p:spPr>
      </p:cxnSp>
      <p:cxnSp>
        <p:nvCxnSpPr>
          <p:cNvPr id="204822" name="AutoShape 22"/>
          <p:cNvCxnSpPr>
            <a:cxnSpLocks noChangeShapeType="1"/>
            <a:stCxn id="204805" idx="6"/>
            <a:endCxn id="204810" idx="1"/>
          </p:cNvCxnSpPr>
          <p:nvPr/>
        </p:nvCxnSpPr>
        <p:spPr bwMode="auto">
          <a:xfrm>
            <a:off x="1616075" y="3340100"/>
            <a:ext cx="328613" cy="1903413"/>
          </a:xfrm>
          <a:prstGeom prst="curvedConnector3">
            <a:avLst>
              <a:gd name="adj1" fmla="val 49759"/>
            </a:avLst>
          </a:prstGeom>
          <a:noFill/>
          <a:ln w="12700">
            <a:solidFill>
              <a:schemeClr val="tx1"/>
            </a:solidFill>
            <a:round/>
            <a:headEnd type="none" w="lg" len="med"/>
            <a:tailEnd type="triangle" w="lg" len="med"/>
          </a:ln>
          <a:effectLst/>
        </p:spPr>
      </p:cxnSp>
      <p:cxnSp>
        <p:nvCxnSpPr>
          <p:cNvPr id="204823" name="AutoShape 23"/>
          <p:cNvCxnSpPr>
            <a:cxnSpLocks noChangeShapeType="1"/>
            <a:stCxn id="204805" idx="6"/>
            <a:endCxn id="204809" idx="1"/>
          </p:cNvCxnSpPr>
          <p:nvPr/>
        </p:nvCxnSpPr>
        <p:spPr bwMode="auto">
          <a:xfrm>
            <a:off x="1616075" y="3340100"/>
            <a:ext cx="468313" cy="969963"/>
          </a:xfrm>
          <a:prstGeom prst="curvedConnector3">
            <a:avLst>
              <a:gd name="adj1" fmla="val 49829"/>
            </a:avLst>
          </a:prstGeom>
          <a:noFill/>
          <a:ln w="12700">
            <a:solidFill>
              <a:schemeClr val="tx1"/>
            </a:solidFill>
            <a:round/>
            <a:headEnd type="none" w="lg" len="med"/>
            <a:tailEnd type="triangle" w="lg" len="med"/>
          </a:ln>
          <a:effectLst/>
        </p:spPr>
      </p:cxnSp>
      <p:cxnSp>
        <p:nvCxnSpPr>
          <p:cNvPr id="204824" name="AutoShape 24"/>
          <p:cNvCxnSpPr>
            <a:cxnSpLocks noChangeShapeType="1"/>
            <a:stCxn id="204805" idx="6"/>
            <a:endCxn id="204820" idx="1"/>
          </p:cNvCxnSpPr>
          <p:nvPr/>
        </p:nvCxnSpPr>
        <p:spPr bwMode="auto">
          <a:xfrm>
            <a:off x="1616075" y="3340100"/>
            <a:ext cx="509588" cy="2800350"/>
          </a:xfrm>
          <a:prstGeom prst="curvedConnector3">
            <a:avLst>
              <a:gd name="adj1" fmla="val 49843"/>
            </a:avLst>
          </a:prstGeom>
          <a:noFill/>
          <a:ln w="12700">
            <a:solidFill>
              <a:schemeClr val="tx1"/>
            </a:solidFill>
            <a:round/>
            <a:headEnd type="none" w="lg" len="med"/>
            <a:tailEnd type="triangle" w="lg" len="med"/>
          </a:ln>
          <a:effectLst/>
        </p:spPr>
      </p:cxnSp>
      <p:cxnSp>
        <p:nvCxnSpPr>
          <p:cNvPr id="204825" name="AutoShape 25"/>
          <p:cNvCxnSpPr>
            <a:cxnSpLocks noChangeShapeType="1"/>
            <a:stCxn id="204806" idx="6"/>
            <a:endCxn id="204820" idx="1"/>
          </p:cNvCxnSpPr>
          <p:nvPr/>
        </p:nvCxnSpPr>
        <p:spPr bwMode="auto">
          <a:xfrm>
            <a:off x="1597025" y="6008688"/>
            <a:ext cx="528638" cy="131762"/>
          </a:xfrm>
          <a:prstGeom prst="curvedConnector3">
            <a:avLst>
              <a:gd name="adj1" fmla="val 49852"/>
            </a:avLst>
          </a:prstGeom>
          <a:noFill/>
          <a:ln w="12700">
            <a:solidFill>
              <a:schemeClr val="tx1"/>
            </a:solidFill>
            <a:round/>
            <a:headEnd type="none" w="lg" len="med"/>
            <a:tailEnd type="triangle" w="lg" len="med"/>
          </a:ln>
          <a:effectLst/>
        </p:spPr>
      </p:cxnSp>
      <p:sp>
        <p:nvSpPr>
          <p:cNvPr id="204826" name="Text Box 26"/>
          <p:cNvSpPr txBox="1">
            <a:spLocks noChangeArrowheads="1"/>
          </p:cNvSpPr>
          <p:nvPr/>
        </p:nvSpPr>
        <p:spPr bwMode="auto">
          <a:xfrm>
            <a:off x="3989388" y="2016125"/>
            <a:ext cx="1508125" cy="396875"/>
          </a:xfrm>
          <a:prstGeom prst="rect">
            <a:avLst/>
          </a:prstGeom>
          <a:noFill/>
          <a:ln w="12700">
            <a:noFill/>
            <a:miter lim="800000"/>
            <a:headEnd type="none" w="lg" len="med"/>
            <a:tailEnd type="none" w="lg" len="med"/>
          </a:ln>
          <a:effectLst/>
        </p:spPr>
        <p:txBody>
          <a:bodyPr wrap="none">
            <a:spAutoFit/>
          </a:bodyPr>
          <a:lstStyle/>
          <a:p>
            <a:pPr algn="ctr"/>
            <a:r>
              <a:rPr lang="en-US" sz="2000"/>
              <a:t>Environment</a:t>
            </a:r>
          </a:p>
        </p:txBody>
      </p:sp>
      <p:sp>
        <p:nvSpPr>
          <p:cNvPr id="204827" name="Text Box 27"/>
          <p:cNvSpPr txBox="1">
            <a:spLocks noChangeArrowheads="1"/>
          </p:cNvSpPr>
          <p:nvPr/>
        </p:nvSpPr>
        <p:spPr bwMode="auto">
          <a:xfrm>
            <a:off x="5467350" y="2055813"/>
            <a:ext cx="1169988" cy="396875"/>
          </a:xfrm>
          <a:prstGeom prst="rect">
            <a:avLst/>
          </a:prstGeom>
          <a:noFill/>
          <a:ln w="12700">
            <a:noFill/>
            <a:miter lim="800000"/>
            <a:headEnd type="none" w="lg" len="med"/>
            <a:tailEnd type="none" w="lg" len="med"/>
          </a:ln>
          <a:effectLst/>
        </p:spPr>
        <p:txBody>
          <a:bodyPr wrap="none">
            <a:spAutoFit/>
          </a:bodyPr>
          <a:lstStyle/>
          <a:p>
            <a:pPr algn="ctr"/>
            <a:r>
              <a:rPr lang="en-US" sz="2000"/>
              <a:t>Transport</a:t>
            </a:r>
          </a:p>
        </p:txBody>
      </p:sp>
      <p:sp>
        <p:nvSpPr>
          <p:cNvPr id="204829" name="AutoShape 29"/>
          <p:cNvSpPr>
            <a:spLocks noChangeArrowheads="1"/>
          </p:cNvSpPr>
          <p:nvPr/>
        </p:nvSpPr>
        <p:spPr bwMode="auto">
          <a:xfrm>
            <a:off x="5592763" y="2892425"/>
            <a:ext cx="939800" cy="714375"/>
          </a:xfrm>
          <a:prstGeom prst="rightArrow">
            <a:avLst>
              <a:gd name="adj1" fmla="val 50000"/>
              <a:gd name="adj2" fmla="val 32889"/>
            </a:avLst>
          </a:prstGeom>
          <a:noFill/>
          <a:ln w="12700">
            <a:solidFill>
              <a:schemeClr val="accent1"/>
            </a:solidFill>
            <a:miter lim="800000"/>
            <a:headEnd type="none" w="lg" len="med"/>
            <a:tailEnd type="none" w="lg" len="med"/>
          </a:ln>
          <a:effectLst/>
        </p:spPr>
        <p:txBody>
          <a:bodyPr wrap="none" anchor="ctr">
            <a:spAutoFit/>
          </a:bodyPr>
          <a:lstStyle/>
          <a:p>
            <a:pPr algn="ctr"/>
            <a:r>
              <a:rPr lang="en-US" sz="2000"/>
              <a:t>Hands</a:t>
            </a:r>
          </a:p>
        </p:txBody>
      </p:sp>
      <p:sp>
        <p:nvSpPr>
          <p:cNvPr id="204830" name="AutoShape 30"/>
          <p:cNvSpPr>
            <a:spLocks noChangeArrowheads="1"/>
          </p:cNvSpPr>
          <p:nvPr/>
        </p:nvSpPr>
        <p:spPr bwMode="auto">
          <a:xfrm>
            <a:off x="5624513" y="4838700"/>
            <a:ext cx="890587" cy="714375"/>
          </a:xfrm>
          <a:prstGeom prst="rightArrow">
            <a:avLst>
              <a:gd name="adj1" fmla="val 50000"/>
              <a:gd name="adj2" fmla="val 31167"/>
            </a:avLst>
          </a:prstGeom>
          <a:noFill/>
          <a:ln w="12700">
            <a:solidFill>
              <a:schemeClr val="tx1"/>
            </a:solidFill>
            <a:miter lim="800000"/>
            <a:headEnd type="none" w="lg" len="med"/>
            <a:tailEnd type="none" w="lg" len="med"/>
          </a:ln>
          <a:effectLst/>
        </p:spPr>
        <p:txBody>
          <a:bodyPr wrap="none" anchor="ctr">
            <a:spAutoFit/>
          </a:bodyPr>
          <a:lstStyle/>
          <a:p>
            <a:pPr algn="ctr"/>
            <a:r>
              <a:rPr lang="en-US" sz="2000"/>
              <a:t>Crops</a:t>
            </a:r>
          </a:p>
        </p:txBody>
      </p:sp>
      <p:cxnSp>
        <p:nvCxnSpPr>
          <p:cNvPr id="204832" name="AutoShape 32"/>
          <p:cNvCxnSpPr>
            <a:cxnSpLocks noChangeShapeType="1"/>
            <a:stCxn id="204820" idx="3"/>
            <a:endCxn id="204812" idx="1"/>
          </p:cNvCxnSpPr>
          <p:nvPr/>
        </p:nvCxnSpPr>
        <p:spPr bwMode="auto">
          <a:xfrm>
            <a:off x="3589338" y="6140450"/>
            <a:ext cx="777875" cy="117475"/>
          </a:xfrm>
          <a:prstGeom prst="curvedConnector3">
            <a:avLst>
              <a:gd name="adj1" fmla="val 50000"/>
            </a:avLst>
          </a:prstGeom>
          <a:noFill/>
          <a:ln w="12700">
            <a:solidFill>
              <a:schemeClr val="tx1"/>
            </a:solidFill>
            <a:round/>
            <a:headEnd type="none" w="lg" len="med"/>
            <a:tailEnd type="triangle" w="lg" len="med"/>
          </a:ln>
          <a:effectLst/>
        </p:spPr>
      </p:cxnSp>
      <p:cxnSp>
        <p:nvCxnSpPr>
          <p:cNvPr id="204834" name="AutoShape 34"/>
          <p:cNvCxnSpPr>
            <a:cxnSpLocks noChangeShapeType="1"/>
            <a:stCxn id="204809" idx="3"/>
            <a:endCxn id="204813" idx="1"/>
          </p:cNvCxnSpPr>
          <p:nvPr/>
        </p:nvCxnSpPr>
        <p:spPr bwMode="auto">
          <a:xfrm flipV="1">
            <a:off x="3630613" y="3771900"/>
            <a:ext cx="544512" cy="538163"/>
          </a:xfrm>
          <a:prstGeom prst="curvedConnector3">
            <a:avLst>
              <a:gd name="adj1" fmla="val 49856"/>
            </a:avLst>
          </a:prstGeom>
          <a:noFill/>
          <a:ln w="12700">
            <a:solidFill>
              <a:schemeClr val="accent2"/>
            </a:solidFill>
            <a:round/>
            <a:headEnd type="none" w="lg" len="med"/>
            <a:tailEnd type="triangle" w="lg" len="med"/>
          </a:ln>
          <a:effectLst/>
        </p:spPr>
      </p:cxnSp>
      <p:cxnSp>
        <p:nvCxnSpPr>
          <p:cNvPr id="204835" name="AutoShape 35"/>
          <p:cNvCxnSpPr>
            <a:cxnSpLocks noChangeShapeType="1"/>
            <a:stCxn id="204809" idx="3"/>
            <a:endCxn id="204814" idx="1"/>
          </p:cNvCxnSpPr>
          <p:nvPr/>
        </p:nvCxnSpPr>
        <p:spPr bwMode="auto">
          <a:xfrm>
            <a:off x="3630613" y="4310063"/>
            <a:ext cx="511175" cy="485775"/>
          </a:xfrm>
          <a:prstGeom prst="curvedConnector3">
            <a:avLst>
              <a:gd name="adj1" fmla="val 50000"/>
            </a:avLst>
          </a:prstGeom>
          <a:noFill/>
          <a:ln w="12700">
            <a:solidFill>
              <a:schemeClr val="accent2"/>
            </a:solidFill>
            <a:round/>
            <a:headEnd type="none" w="lg" len="med"/>
            <a:tailEnd type="triangle" w="lg" len="med"/>
          </a:ln>
          <a:effectLst/>
        </p:spPr>
      </p:cxnSp>
      <p:cxnSp>
        <p:nvCxnSpPr>
          <p:cNvPr id="204836" name="AutoShape 36"/>
          <p:cNvCxnSpPr>
            <a:cxnSpLocks noChangeShapeType="1"/>
            <a:stCxn id="204810" idx="3"/>
            <a:endCxn id="204814" idx="1"/>
          </p:cNvCxnSpPr>
          <p:nvPr/>
        </p:nvCxnSpPr>
        <p:spPr bwMode="auto">
          <a:xfrm flipV="1">
            <a:off x="3771900" y="4795838"/>
            <a:ext cx="369888" cy="447675"/>
          </a:xfrm>
          <a:prstGeom prst="curvedConnector3">
            <a:avLst>
              <a:gd name="adj1" fmla="val 49787"/>
            </a:avLst>
          </a:prstGeom>
          <a:noFill/>
          <a:ln w="12700">
            <a:solidFill>
              <a:schemeClr val="tx1"/>
            </a:solidFill>
            <a:round/>
            <a:headEnd type="none" w="lg" len="med"/>
            <a:tailEnd type="triangle" w="lg" len="med"/>
          </a:ln>
          <a:effectLst/>
        </p:spPr>
      </p:cxnSp>
      <p:sp>
        <p:nvSpPr>
          <p:cNvPr id="204837" name="AutoShape 37"/>
          <p:cNvSpPr>
            <a:spLocks noChangeArrowheads="1"/>
          </p:cNvSpPr>
          <p:nvPr/>
        </p:nvSpPr>
        <p:spPr bwMode="auto">
          <a:xfrm>
            <a:off x="5681663" y="5811838"/>
            <a:ext cx="760412" cy="714375"/>
          </a:xfrm>
          <a:prstGeom prst="rightArrow">
            <a:avLst>
              <a:gd name="adj1" fmla="val 50000"/>
              <a:gd name="adj2" fmla="val 26611"/>
            </a:avLst>
          </a:prstGeom>
          <a:noFill/>
          <a:ln w="12700">
            <a:solidFill>
              <a:schemeClr val="tx1"/>
            </a:solidFill>
            <a:miter lim="800000"/>
            <a:headEnd type="none" w="lg" len="med"/>
            <a:tailEnd type="none" w="lg" len="med"/>
          </a:ln>
          <a:effectLst/>
        </p:spPr>
        <p:txBody>
          <a:bodyPr wrap="none" anchor="ctr">
            <a:spAutoFit/>
          </a:bodyPr>
          <a:lstStyle/>
          <a:p>
            <a:pPr algn="ctr"/>
            <a:r>
              <a:rPr lang="en-US" sz="2000"/>
              <a:t>Flies</a:t>
            </a:r>
          </a:p>
        </p:txBody>
      </p:sp>
      <p:cxnSp>
        <p:nvCxnSpPr>
          <p:cNvPr id="204838" name="AutoShape 38"/>
          <p:cNvCxnSpPr>
            <a:cxnSpLocks noChangeShapeType="1"/>
            <a:stCxn id="204812" idx="3"/>
            <a:endCxn id="204830" idx="1"/>
          </p:cNvCxnSpPr>
          <p:nvPr/>
        </p:nvCxnSpPr>
        <p:spPr bwMode="auto">
          <a:xfrm flipV="1">
            <a:off x="4972050" y="5195888"/>
            <a:ext cx="652463" cy="1062037"/>
          </a:xfrm>
          <a:prstGeom prst="curvedConnector3">
            <a:avLst>
              <a:gd name="adj1" fmla="val 49880"/>
            </a:avLst>
          </a:prstGeom>
          <a:noFill/>
          <a:ln w="12700">
            <a:solidFill>
              <a:schemeClr val="tx1"/>
            </a:solidFill>
            <a:round/>
            <a:headEnd type="none" w="lg" len="med"/>
            <a:tailEnd type="triangle" w="lg" len="med"/>
          </a:ln>
          <a:effectLst/>
        </p:spPr>
      </p:cxnSp>
      <p:cxnSp>
        <p:nvCxnSpPr>
          <p:cNvPr id="204839" name="AutoShape 39"/>
          <p:cNvCxnSpPr>
            <a:cxnSpLocks noChangeShapeType="1"/>
            <a:stCxn id="204813" idx="3"/>
            <a:endCxn id="204830" idx="1"/>
          </p:cNvCxnSpPr>
          <p:nvPr/>
        </p:nvCxnSpPr>
        <p:spPr bwMode="auto">
          <a:xfrm>
            <a:off x="5164138" y="3771900"/>
            <a:ext cx="460375" cy="1423988"/>
          </a:xfrm>
          <a:prstGeom prst="curvedConnector3">
            <a:avLst>
              <a:gd name="adj1" fmla="val 50000"/>
            </a:avLst>
          </a:prstGeom>
          <a:noFill/>
          <a:ln w="12700">
            <a:solidFill>
              <a:schemeClr val="accent2"/>
            </a:solidFill>
            <a:round/>
            <a:headEnd type="none" w="lg" len="med"/>
            <a:tailEnd type="triangle" w="lg" len="med"/>
          </a:ln>
          <a:effectLst/>
        </p:spPr>
      </p:cxnSp>
      <p:cxnSp>
        <p:nvCxnSpPr>
          <p:cNvPr id="204840" name="AutoShape 40"/>
          <p:cNvCxnSpPr>
            <a:cxnSpLocks noChangeShapeType="1"/>
            <a:stCxn id="204829" idx="3"/>
            <a:endCxn id="204817" idx="1"/>
          </p:cNvCxnSpPr>
          <p:nvPr/>
        </p:nvCxnSpPr>
        <p:spPr bwMode="auto">
          <a:xfrm>
            <a:off x="6532563" y="3249613"/>
            <a:ext cx="1304925" cy="1409700"/>
          </a:xfrm>
          <a:prstGeom prst="curvedConnector3">
            <a:avLst>
              <a:gd name="adj1" fmla="val 50000"/>
            </a:avLst>
          </a:prstGeom>
          <a:noFill/>
          <a:ln w="12700">
            <a:solidFill>
              <a:schemeClr val="accent1"/>
            </a:solidFill>
            <a:round/>
            <a:headEnd type="none" w="lg" len="med"/>
            <a:tailEnd type="triangle" w="lg" len="med"/>
          </a:ln>
          <a:effectLst/>
        </p:spPr>
      </p:cxnSp>
      <p:cxnSp>
        <p:nvCxnSpPr>
          <p:cNvPr id="204841" name="AutoShape 41"/>
          <p:cNvCxnSpPr>
            <a:cxnSpLocks noChangeShapeType="1"/>
            <a:stCxn id="204805" idx="0"/>
            <a:endCxn id="204860" idx="1"/>
          </p:cNvCxnSpPr>
          <p:nvPr/>
        </p:nvCxnSpPr>
        <p:spPr bwMode="auto">
          <a:xfrm rot="16200000">
            <a:off x="1941512" y="1733551"/>
            <a:ext cx="125413" cy="2119312"/>
          </a:xfrm>
          <a:prstGeom prst="curvedConnector2">
            <a:avLst/>
          </a:prstGeom>
          <a:noFill/>
          <a:ln w="12700">
            <a:solidFill>
              <a:schemeClr val="accent1"/>
            </a:solidFill>
            <a:round/>
            <a:headEnd type="none" w="lg" len="med"/>
            <a:tailEnd type="triangle" w="lg" len="med"/>
          </a:ln>
          <a:effectLst/>
        </p:spPr>
      </p:cxnSp>
      <p:cxnSp>
        <p:nvCxnSpPr>
          <p:cNvPr id="204842" name="AutoShape 42"/>
          <p:cNvCxnSpPr>
            <a:cxnSpLocks noChangeShapeType="1"/>
            <a:stCxn id="204829" idx="3"/>
            <a:endCxn id="204816" idx="1"/>
          </p:cNvCxnSpPr>
          <p:nvPr/>
        </p:nvCxnSpPr>
        <p:spPr bwMode="auto">
          <a:xfrm>
            <a:off x="6532563" y="3249613"/>
            <a:ext cx="1592633" cy="456833"/>
          </a:xfrm>
          <a:prstGeom prst="curvedConnector4">
            <a:avLst>
              <a:gd name="adj1" fmla="val 10167"/>
              <a:gd name="adj2" fmla="val 150040"/>
            </a:avLst>
          </a:prstGeom>
          <a:noFill/>
          <a:ln w="12700">
            <a:solidFill>
              <a:schemeClr val="accent1"/>
            </a:solidFill>
            <a:round/>
            <a:headEnd type="none" w="lg" len="med"/>
            <a:tailEnd type="triangle" w="lg" len="med"/>
          </a:ln>
          <a:effectLst/>
        </p:spPr>
      </p:cxnSp>
      <p:cxnSp>
        <p:nvCxnSpPr>
          <p:cNvPr id="204845" name="AutoShape 45"/>
          <p:cNvCxnSpPr>
            <a:cxnSpLocks noChangeShapeType="1"/>
            <a:stCxn id="204830" idx="3"/>
            <a:endCxn id="204815" idx="1"/>
          </p:cNvCxnSpPr>
          <p:nvPr/>
        </p:nvCxnSpPr>
        <p:spPr bwMode="auto">
          <a:xfrm>
            <a:off x="6515100" y="5195888"/>
            <a:ext cx="571500" cy="582612"/>
          </a:xfrm>
          <a:prstGeom prst="straightConnector1">
            <a:avLst/>
          </a:prstGeom>
          <a:noFill/>
          <a:ln w="12700">
            <a:solidFill>
              <a:schemeClr val="tx1"/>
            </a:solidFill>
            <a:round/>
            <a:headEnd type="none" w="lg" len="med"/>
            <a:tailEnd type="triangle" w="lg" len="med"/>
          </a:ln>
          <a:effectLst/>
        </p:spPr>
      </p:cxnSp>
      <p:cxnSp>
        <p:nvCxnSpPr>
          <p:cNvPr id="204847" name="AutoShape 47"/>
          <p:cNvCxnSpPr>
            <a:cxnSpLocks noChangeShapeType="1"/>
            <a:stCxn id="204837" idx="3"/>
            <a:endCxn id="204815" idx="1"/>
          </p:cNvCxnSpPr>
          <p:nvPr/>
        </p:nvCxnSpPr>
        <p:spPr bwMode="auto">
          <a:xfrm flipV="1">
            <a:off x="6442075" y="5778500"/>
            <a:ext cx="644525" cy="390525"/>
          </a:xfrm>
          <a:prstGeom prst="curvedConnector3">
            <a:avLst>
              <a:gd name="adj1" fmla="val 50000"/>
            </a:avLst>
          </a:prstGeom>
          <a:noFill/>
          <a:ln w="12700">
            <a:solidFill>
              <a:schemeClr val="tx1"/>
            </a:solidFill>
            <a:round/>
            <a:headEnd type="none" w="lg" len="med"/>
            <a:tailEnd type="triangle" w="lg" len="med"/>
          </a:ln>
          <a:effectLst/>
        </p:spPr>
      </p:cxnSp>
      <p:cxnSp>
        <p:nvCxnSpPr>
          <p:cNvPr id="204848" name="AutoShape 48"/>
          <p:cNvCxnSpPr>
            <a:cxnSpLocks noChangeShapeType="1"/>
            <a:stCxn id="204812" idx="3"/>
            <a:endCxn id="204837" idx="1"/>
          </p:cNvCxnSpPr>
          <p:nvPr/>
        </p:nvCxnSpPr>
        <p:spPr bwMode="auto">
          <a:xfrm flipV="1">
            <a:off x="4972050" y="6169025"/>
            <a:ext cx="709613" cy="88900"/>
          </a:xfrm>
          <a:prstGeom prst="curvedConnector3">
            <a:avLst>
              <a:gd name="adj1" fmla="val 49889"/>
            </a:avLst>
          </a:prstGeom>
          <a:noFill/>
          <a:ln w="12700">
            <a:solidFill>
              <a:schemeClr val="tx1"/>
            </a:solidFill>
            <a:round/>
            <a:headEnd type="none" w="lg" len="med"/>
            <a:tailEnd type="triangle" w="lg" len="med"/>
          </a:ln>
          <a:effectLst/>
        </p:spPr>
      </p:cxnSp>
      <p:sp>
        <p:nvSpPr>
          <p:cNvPr id="204849" name="AutoShape 49"/>
          <p:cNvSpPr>
            <a:spLocks noChangeArrowheads="1"/>
          </p:cNvSpPr>
          <p:nvPr/>
        </p:nvSpPr>
        <p:spPr bwMode="auto">
          <a:xfrm>
            <a:off x="5610225" y="3865563"/>
            <a:ext cx="904875" cy="714375"/>
          </a:xfrm>
          <a:prstGeom prst="rightArrow">
            <a:avLst>
              <a:gd name="adj1" fmla="val 50000"/>
              <a:gd name="adj2" fmla="val 31667"/>
            </a:avLst>
          </a:prstGeom>
          <a:noFill/>
          <a:ln w="12700">
            <a:solidFill>
              <a:schemeClr val="hlink"/>
            </a:solidFill>
            <a:miter lim="800000"/>
            <a:headEnd type="none" w="lg" len="med"/>
            <a:tailEnd type="none" w="lg" len="med"/>
          </a:ln>
          <a:effectLst/>
        </p:spPr>
        <p:txBody>
          <a:bodyPr wrap="none" anchor="ctr">
            <a:spAutoFit/>
          </a:bodyPr>
          <a:lstStyle/>
          <a:p>
            <a:pPr algn="ctr"/>
            <a:r>
              <a:rPr lang="en-US" sz="2000"/>
              <a:t>Water</a:t>
            </a:r>
          </a:p>
        </p:txBody>
      </p:sp>
      <p:cxnSp>
        <p:nvCxnSpPr>
          <p:cNvPr id="204850" name="AutoShape 50"/>
          <p:cNvCxnSpPr>
            <a:cxnSpLocks noChangeShapeType="1"/>
            <a:stCxn id="204813" idx="3"/>
            <a:endCxn id="204849" idx="1"/>
          </p:cNvCxnSpPr>
          <p:nvPr/>
        </p:nvCxnSpPr>
        <p:spPr bwMode="auto">
          <a:xfrm>
            <a:off x="5164138" y="3771900"/>
            <a:ext cx="446087" cy="450850"/>
          </a:xfrm>
          <a:prstGeom prst="curvedConnector3">
            <a:avLst>
              <a:gd name="adj1" fmla="val 49824"/>
            </a:avLst>
          </a:prstGeom>
          <a:noFill/>
          <a:ln w="12700">
            <a:solidFill>
              <a:schemeClr val="accent2"/>
            </a:solidFill>
            <a:round/>
            <a:headEnd type="none" w="lg" len="med"/>
            <a:tailEnd type="triangle" w="lg" len="med"/>
          </a:ln>
          <a:effectLst/>
        </p:spPr>
      </p:cxnSp>
      <p:cxnSp>
        <p:nvCxnSpPr>
          <p:cNvPr id="204851" name="AutoShape 51"/>
          <p:cNvCxnSpPr>
            <a:cxnSpLocks noChangeShapeType="1"/>
            <a:stCxn id="204814" idx="3"/>
            <a:endCxn id="204849" idx="1"/>
          </p:cNvCxnSpPr>
          <p:nvPr/>
        </p:nvCxnSpPr>
        <p:spPr bwMode="auto">
          <a:xfrm flipV="1">
            <a:off x="5197475" y="4222750"/>
            <a:ext cx="412750" cy="573088"/>
          </a:xfrm>
          <a:prstGeom prst="curvedConnector3">
            <a:avLst>
              <a:gd name="adj1" fmla="val 50000"/>
            </a:avLst>
          </a:prstGeom>
          <a:noFill/>
          <a:ln w="12700">
            <a:solidFill>
              <a:schemeClr val="accent2"/>
            </a:solidFill>
            <a:round/>
            <a:headEnd type="none" w="lg" len="med"/>
            <a:tailEnd type="triangle" w="lg" len="med"/>
          </a:ln>
          <a:effectLst/>
        </p:spPr>
      </p:cxnSp>
      <p:cxnSp>
        <p:nvCxnSpPr>
          <p:cNvPr id="204852" name="AutoShape 52"/>
          <p:cNvCxnSpPr>
            <a:cxnSpLocks noChangeShapeType="1"/>
            <a:stCxn id="204849" idx="3"/>
            <a:endCxn id="204816" idx="1"/>
          </p:cNvCxnSpPr>
          <p:nvPr/>
        </p:nvCxnSpPr>
        <p:spPr bwMode="auto">
          <a:xfrm flipV="1">
            <a:off x="6515100" y="3706446"/>
            <a:ext cx="1610096" cy="516305"/>
          </a:xfrm>
          <a:prstGeom prst="curvedConnector2">
            <a:avLst/>
          </a:prstGeom>
          <a:noFill/>
          <a:ln w="12700">
            <a:solidFill>
              <a:schemeClr val="hlink"/>
            </a:solidFill>
            <a:round/>
            <a:headEnd type="none" w="lg" len="med"/>
            <a:tailEnd type="triangle" w="lg" len="med"/>
          </a:ln>
          <a:effectLst/>
        </p:spPr>
      </p:cxnSp>
      <p:cxnSp>
        <p:nvCxnSpPr>
          <p:cNvPr id="204853" name="AutoShape 53"/>
          <p:cNvCxnSpPr>
            <a:cxnSpLocks noChangeShapeType="1"/>
            <a:stCxn id="204816" idx="2"/>
            <a:endCxn id="204817" idx="0"/>
          </p:cNvCxnSpPr>
          <p:nvPr/>
        </p:nvCxnSpPr>
        <p:spPr bwMode="auto">
          <a:xfrm rot="16200000" flipH="1">
            <a:off x="7529859" y="3445220"/>
            <a:ext cx="595679" cy="1118130"/>
          </a:xfrm>
          <a:prstGeom prst="curvedConnector3">
            <a:avLst>
              <a:gd name="adj1" fmla="val 50000"/>
            </a:avLst>
          </a:prstGeom>
          <a:noFill/>
          <a:ln w="12700">
            <a:solidFill>
              <a:schemeClr val="tx1"/>
            </a:solidFill>
            <a:round/>
            <a:headEnd type="none" w="lg" len="med"/>
            <a:tailEnd type="triangle" w="lg" len="med"/>
          </a:ln>
          <a:effectLst/>
        </p:spPr>
      </p:cxnSp>
      <p:cxnSp>
        <p:nvCxnSpPr>
          <p:cNvPr id="204854" name="AutoShape 54"/>
          <p:cNvCxnSpPr>
            <a:cxnSpLocks noChangeShapeType="1"/>
            <a:stCxn id="204815" idx="0"/>
            <a:endCxn id="204817" idx="2"/>
          </p:cNvCxnSpPr>
          <p:nvPr/>
        </p:nvCxnSpPr>
        <p:spPr bwMode="auto">
          <a:xfrm rot="16200000">
            <a:off x="7742237" y="4852988"/>
            <a:ext cx="481013" cy="808038"/>
          </a:xfrm>
          <a:prstGeom prst="curvedConnector3">
            <a:avLst>
              <a:gd name="adj1" fmla="val 49833"/>
            </a:avLst>
          </a:prstGeom>
          <a:noFill/>
          <a:ln w="12700">
            <a:solidFill>
              <a:schemeClr val="tx1"/>
            </a:solidFill>
            <a:round/>
            <a:headEnd type="none" w="lg" len="med"/>
            <a:tailEnd type="triangle" w="lg" len="med"/>
          </a:ln>
          <a:effectLst/>
        </p:spPr>
      </p:cxnSp>
      <p:cxnSp>
        <p:nvCxnSpPr>
          <p:cNvPr id="204855" name="AutoShape 55"/>
          <p:cNvCxnSpPr>
            <a:cxnSpLocks noChangeShapeType="1"/>
            <a:stCxn id="204812" idx="3"/>
            <a:endCxn id="204829" idx="1"/>
          </p:cNvCxnSpPr>
          <p:nvPr/>
        </p:nvCxnSpPr>
        <p:spPr bwMode="auto">
          <a:xfrm flipV="1">
            <a:off x="4972050" y="3249613"/>
            <a:ext cx="620713" cy="3008312"/>
          </a:xfrm>
          <a:prstGeom prst="curvedConnector3">
            <a:avLst>
              <a:gd name="adj1" fmla="val 49870"/>
            </a:avLst>
          </a:prstGeom>
          <a:noFill/>
          <a:ln w="12700">
            <a:solidFill>
              <a:schemeClr val="tx1"/>
            </a:solidFill>
            <a:round/>
            <a:headEnd type="none" w="lg" len="med"/>
            <a:tailEnd type="triangle" w="lg" len="med"/>
          </a:ln>
          <a:effectLst/>
        </p:spPr>
      </p:cxnSp>
      <p:cxnSp>
        <p:nvCxnSpPr>
          <p:cNvPr id="204857" name="AutoShape 57"/>
          <p:cNvCxnSpPr>
            <a:cxnSpLocks noChangeShapeType="1"/>
            <a:stCxn id="204829" idx="3"/>
            <a:endCxn id="204815" idx="1"/>
          </p:cNvCxnSpPr>
          <p:nvPr/>
        </p:nvCxnSpPr>
        <p:spPr bwMode="auto">
          <a:xfrm>
            <a:off x="6532563" y="3249613"/>
            <a:ext cx="554037" cy="2528887"/>
          </a:xfrm>
          <a:prstGeom prst="curvedConnector3">
            <a:avLst>
              <a:gd name="adj1" fmla="val 49856"/>
            </a:avLst>
          </a:prstGeom>
          <a:noFill/>
          <a:ln w="12700">
            <a:solidFill>
              <a:schemeClr val="accent1"/>
            </a:solidFill>
            <a:round/>
            <a:headEnd type="none" w="lg" len="med"/>
            <a:tailEnd type="triangle" w="lg" len="med"/>
          </a:ln>
          <a:effectLst/>
        </p:spPr>
      </p:cxnSp>
      <p:sp>
        <p:nvSpPr>
          <p:cNvPr id="204858" name="Text Box 58"/>
          <p:cNvSpPr txBox="1">
            <a:spLocks noChangeArrowheads="1"/>
          </p:cNvSpPr>
          <p:nvPr/>
        </p:nvSpPr>
        <p:spPr bwMode="auto">
          <a:xfrm>
            <a:off x="6664325" y="0"/>
            <a:ext cx="2479675" cy="1373188"/>
          </a:xfrm>
          <a:prstGeom prst="rect">
            <a:avLst/>
          </a:prstGeom>
          <a:noFill/>
          <a:ln w="12700">
            <a:noFill/>
            <a:miter lim="800000"/>
            <a:headEnd type="none" w="lg" len="med"/>
            <a:tailEnd type="none" w="lg" len="med"/>
          </a:ln>
          <a:effectLst/>
        </p:spPr>
        <p:txBody>
          <a:bodyPr wrap="none">
            <a:spAutoFit/>
          </a:bodyPr>
          <a:lstStyle/>
          <a:p>
            <a:r>
              <a:rPr lang="en-US">
                <a:solidFill>
                  <a:schemeClr val="accent1"/>
                </a:solidFill>
              </a:rPr>
              <a:t>Hygiene</a:t>
            </a:r>
          </a:p>
          <a:p>
            <a:r>
              <a:rPr lang="en-US">
                <a:solidFill>
                  <a:schemeClr val="hlink"/>
                </a:solidFill>
              </a:rPr>
              <a:t>Water treatment</a:t>
            </a:r>
          </a:p>
          <a:p>
            <a:r>
              <a:rPr lang="en-US">
                <a:solidFill>
                  <a:schemeClr val="accent2"/>
                </a:solidFill>
              </a:rPr>
              <a:t>Sanitation</a:t>
            </a:r>
          </a:p>
        </p:txBody>
      </p:sp>
      <p:sp>
        <p:nvSpPr>
          <p:cNvPr id="204860" name="AutoShape 60"/>
          <p:cNvSpPr>
            <a:spLocks noChangeArrowheads="1"/>
          </p:cNvSpPr>
          <p:nvPr/>
        </p:nvSpPr>
        <p:spPr bwMode="auto">
          <a:xfrm>
            <a:off x="3063875" y="2373313"/>
            <a:ext cx="1374775" cy="7143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12700">
            <a:solidFill>
              <a:schemeClr val="accent1"/>
            </a:solidFill>
            <a:miter lim="800000"/>
            <a:headEnd type="none" w="lg" len="med"/>
            <a:tailEnd type="none" w="lg" len="med"/>
          </a:ln>
          <a:effectLst/>
        </p:spPr>
        <p:txBody>
          <a:bodyPr wrap="none" anchor="ctr">
            <a:spAutoFit/>
          </a:bodyPr>
          <a:lstStyle/>
          <a:p>
            <a:pPr algn="ctr"/>
            <a:r>
              <a:rPr lang="en-US" sz="2000"/>
              <a:t>washing</a:t>
            </a:r>
          </a:p>
        </p:txBody>
      </p:sp>
      <p:cxnSp>
        <p:nvCxnSpPr>
          <p:cNvPr id="204861" name="AutoShape 61"/>
          <p:cNvCxnSpPr>
            <a:cxnSpLocks noChangeShapeType="1"/>
            <a:stCxn id="204860" idx="3"/>
            <a:endCxn id="204829" idx="1"/>
          </p:cNvCxnSpPr>
          <p:nvPr/>
        </p:nvCxnSpPr>
        <p:spPr bwMode="auto">
          <a:xfrm>
            <a:off x="4438650" y="2730500"/>
            <a:ext cx="1154113" cy="519113"/>
          </a:xfrm>
          <a:prstGeom prst="curvedConnector3">
            <a:avLst>
              <a:gd name="adj1" fmla="val 49931"/>
            </a:avLst>
          </a:prstGeom>
          <a:noFill/>
          <a:ln w="12700">
            <a:solidFill>
              <a:schemeClr val="accent1"/>
            </a:solidFill>
            <a:round/>
            <a:headEnd type="none" w="lg" len="med"/>
            <a:tailEnd type="triangle" w="lg" len="med"/>
          </a:ln>
          <a:effectLst/>
        </p:spPr>
      </p:cxnSp>
      <p:cxnSp>
        <p:nvCxnSpPr>
          <p:cNvPr id="204862" name="AutoShape 62"/>
          <p:cNvCxnSpPr>
            <a:cxnSpLocks noChangeShapeType="1"/>
            <a:stCxn id="204849" idx="3"/>
            <a:endCxn id="204860" idx="1"/>
          </p:cNvCxnSpPr>
          <p:nvPr/>
        </p:nvCxnSpPr>
        <p:spPr bwMode="auto">
          <a:xfrm flipH="1" flipV="1">
            <a:off x="3063875" y="2730500"/>
            <a:ext cx="3451225" cy="1492250"/>
          </a:xfrm>
          <a:prstGeom prst="curvedConnector5">
            <a:avLst>
              <a:gd name="adj1" fmla="val -6625"/>
              <a:gd name="adj2" fmla="val 126060"/>
              <a:gd name="adj3" fmla="val 106625"/>
            </a:avLst>
          </a:prstGeom>
          <a:noFill/>
          <a:ln w="12700">
            <a:solidFill>
              <a:schemeClr val="hlink"/>
            </a:solidFill>
            <a:round/>
            <a:headEnd type="none" w="lg" len="med"/>
            <a:tailEnd type="triangle" w="lg" len="med"/>
          </a:ln>
          <a:effectLst/>
        </p:spPr>
      </p:cxnSp>
      <p:cxnSp>
        <p:nvCxnSpPr>
          <p:cNvPr id="204863" name="AutoShape 63"/>
          <p:cNvCxnSpPr>
            <a:cxnSpLocks noChangeShapeType="1"/>
            <a:stCxn id="204849" idx="3"/>
            <a:endCxn id="204815" idx="1"/>
          </p:cNvCxnSpPr>
          <p:nvPr/>
        </p:nvCxnSpPr>
        <p:spPr bwMode="auto">
          <a:xfrm>
            <a:off x="6515100" y="4222750"/>
            <a:ext cx="571500" cy="1555750"/>
          </a:xfrm>
          <a:prstGeom prst="curvedConnector3">
            <a:avLst>
              <a:gd name="adj1" fmla="val 50000"/>
            </a:avLst>
          </a:prstGeom>
          <a:noFill/>
          <a:ln w="12700">
            <a:solidFill>
              <a:schemeClr val="hlink"/>
            </a:solidFill>
            <a:round/>
            <a:headEnd type="none" w="lg" len="med"/>
            <a:tailEnd type="triangl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2140"/>
            <a:ext cx="8229600" cy="5764024"/>
          </a:xfrm>
        </p:spPr>
        <p:txBody>
          <a:bodyPr/>
          <a:lstStyle/>
          <a:p>
            <a:pPr marL="0" indent="0">
              <a:buNone/>
            </a:pPr>
            <a:r>
              <a:rPr lang="en-US" sz="6000" dirty="0"/>
              <a:t>The greatest obstacle to discovery is not ignorance – it is the illusion of knowledge</a:t>
            </a:r>
          </a:p>
          <a:p>
            <a:pPr marL="0" indent="0">
              <a:buNone/>
            </a:pPr>
            <a:endParaRPr lang="en-US" sz="6000" dirty="0"/>
          </a:p>
          <a:p>
            <a:pPr marL="0" indent="0">
              <a:buNone/>
            </a:pPr>
            <a:r>
              <a:rPr lang="en-US" sz="4000" dirty="0"/>
              <a:t>- Daniel J. </a:t>
            </a:r>
            <a:r>
              <a:rPr lang="en-US" sz="4000" dirty="0" err="1"/>
              <a:t>Boorstin</a:t>
            </a:r>
            <a:endParaRPr lang="en-US" sz="4000" dirty="0"/>
          </a:p>
        </p:txBody>
      </p:sp>
    </p:spTree>
    <p:extLst>
      <p:ext uri="{BB962C8B-B14F-4D97-AF65-F5344CB8AC3E}">
        <p14:creationId xmlns:p14="http://schemas.microsoft.com/office/powerpoint/2010/main" val="12938171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12" descr="DSC06002"/>
          <p:cNvPicPr>
            <a:picLocks noChangeAspect="1" noChangeArrowheads="1"/>
          </p:cNvPicPr>
          <p:nvPr/>
        </p:nvPicPr>
        <p:blipFill>
          <a:blip r:embed="rId2" cstate="print"/>
          <a:srcRect/>
          <a:stretch>
            <a:fillRect/>
          </a:stretch>
        </p:blipFill>
        <p:spPr bwMode="auto">
          <a:xfrm>
            <a:off x="0" y="608"/>
            <a:ext cx="9144000" cy="6858000"/>
          </a:xfrm>
          <a:prstGeom prst="rect">
            <a:avLst/>
          </a:prstGeom>
          <a:noFill/>
        </p:spPr>
      </p:pic>
    </p:spTree>
    <p:extLst>
      <p:ext uri="{BB962C8B-B14F-4D97-AF65-F5344CB8AC3E}">
        <p14:creationId xmlns:p14="http://schemas.microsoft.com/office/powerpoint/2010/main" val="30318493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16" descr="IMG_1147"/>
          <p:cNvPicPr>
            <a:picLocks noChangeAspect="1" noChangeArrowheads="1"/>
          </p:cNvPicPr>
          <p:nvPr/>
        </p:nvPicPr>
        <p:blipFill>
          <a:blip r:embed="rId2" cstate="print"/>
          <a:srcRect/>
          <a:stretch>
            <a:fillRect/>
          </a:stretch>
        </p:blipFill>
        <p:spPr bwMode="auto">
          <a:xfrm>
            <a:off x="0" y="-980"/>
            <a:ext cx="9144000" cy="6859588"/>
          </a:xfrm>
          <a:prstGeom prst="rect">
            <a:avLst/>
          </a:prstGeom>
          <a:noFill/>
        </p:spPr>
      </p:pic>
    </p:spTree>
    <p:extLst>
      <p:ext uri="{BB962C8B-B14F-4D97-AF65-F5344CB8AC3E}">
        <p14:creationId xmlns:p14="http://schemas.microsoft.com/office/powerpoint/2010/main" val="26075723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148"/>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4048362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149"/>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3233020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160"/>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39934021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2154"/>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57988124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noProof="0" dirty="0"/>
              <a:t>Improved or Safe?</a:t>
            </a:r>
          </a:p>
        </p:txBody>
      </p:sp>
      <p:sp>
        <p:nvSpPr>
          <p:cNvPr id="3" name="Text Placeholder 2"/>
          <p:cNvSpPr>
            <a:spLocks noGrp="1"/>
          </p:cNvSpPr>
          <p:nvPr>
            <p:ph type="body" idx="1"/>
          </p:nvPr>
        </p:nvSpPr>
        <p:spPr>
          <a:xfrm>
            <a:off x="457200" y="1535113"/>
            <a:ext cx="2438400" cy="639763"/>
          </a:xfrm>
        </p:spPr>
        <p:txBody>
          <a:bodyPr/>
          <a:lstStyle/>
          <a:p>
            <a:pPr algn="ctr"/>
            <a:r>
              <a:rPr lang="en-US" dirty="0"/>
              <a:t>Improved</a:t>
            </a:r>
          </a:p>
        </p:txBody>
      </p:sp>
      <p:sp>
        <p:nvSpPr>
          <p:cNvPr id="4" name="Content Placeholder 3"/>
          <p:cNvSpPr>
            <a:spLocks noGrp="1"/>
          </p:cNvSpPr>
          <p:nvPr>
            <p:ph sz="half" idx="2"/>
          </p:nvPr>
        </p:nvSpPr>
        <p:spPr>
          <a:xfrm>
            <a:off x="457200" y="2174875"/>
            <a:ext cx="2743200" cy="3951288"/>
          </a:xfrm>
        </p:spPr>
        <p:txBody>
          <a:bodyPr/>
          <a:lstStyle/>
          <a:p>
            <a:pPr marL="0" indent="0">
              <a:buNone/>
            </a:pPr>
            <a:r>
              <a:rPr lang="en-US" dirty="0"/>
              <a:t>Came out of a pipe that was near the town.</a:t>
            </a:r>
          </a:p>
          <a:p>
            <a:pPr marL="0" indent="0">
              <a:buNone/>
            </a:pPr>
            <a:endParaRPr lang="en-US" dirty="0"/>
          </a:p>
          <a:p>
            <a:pPr marL="0" indent="0">
              <a:buNone/>
            </a:pPr>
            <a:r>
              <a:rPr lang="en-US" dirty="0"/>
              <a:t>Doesn’t meet the Sustainable Development Goal!!!</a:t>
            </a:r>
          </a:p>
        </p:txBody>
      </p:sp>
      <p:sp>
        <p:nvSpPr>
          <p:cNvPr id="5" name="Text Placeholder 4"/>
          <p:cNvSpPr>
            <a:spLocks noGrp="1"/>
          </p:cNvSpPr>
          <p:nvPr>
            <p:ph type="body" sz="quarter" idx="3"/>
          </p:nvPr>
        </p:nvSpPr>
        <p:spPr>
          <a:xfrm>
            <a:off x="6019800" y="1535113"/>
            <a:ext cx="2514600" cy="639763"/>
          </a:xfrm>
        </p:spPr>
        <p:txBody>
          <a:bodyPr/>
          <a:lstStyle/>
          <a:p>
            <a:pPr algn="ctr"/>
            <a:r>
              <a:rPr lang="en-US" dirty="0"/>
              <a:t>Safe</a:t>
            </a:r>
          </a:p>
        </p:txBody>
      </p:sp>
      <p:sp>
        <p:nvSpPr>
          <p:cNvPr id="6" name="Content Placeholder 5"/>
          <p:cNvSpPr>
            <a:spLocks noGrp="1"/>
          </p:cNvSpPr>
          <p:nvPr>
            <p:ph sz="quarter" idx="4"/>
          </p:nvPr>
        </p:nvSpPr>
        <p:spPr>
          <a:xfrm>
            <a:off x="6019800" y="2174875"/>
            <a:ext cx="2743200" cy="3951288"/>
          </a:xfrm>
        </p:spPr>
        <p:txBody>
          <a:bodyPr/>
          <a:lstStyle/>
          <a:p>
            <a:pPr marL="0" indent="0">
              <a:buNone/>
            </a:pPr>
            <a:r>
              <a:rPr lang="en-US" dirty="0"/>
              <a:t>Was treated to remove contamination and won’t make you sick</a:t>
            </a:r>
          </a:p>
        </p:txBody>
      </p:sp>
      <p:pic>
        <p:nvPicPr>
          <p:cNvPr id="1026" name="Picture 2" descr="https://lh6.googleusercontent.com/-uQm5zgyFyM4/T7_JZqW4kzI/AAAAAAAArFw/YIb3SyudrnA/w497-h373/2012-05-25"/>
          <p:cNvPicPr>
            <a:picLocks noChangeAspect="1" noChangeArrowheads="1"/>
          </p:cNvPicPr>
          <p:nvPr/>
        </p:nvPicPr>
        <p:blipFill>
          <a:blip r:embed="rId3" cstate="email"/>
          <a:stretch>
            <a:fillRect/>
          </a:stretch>
        </p:blipFill>
        <p:spPr bwMode="auto">
          <a:xfrm flipH="1">
            <a:off x="3429000" y="2286000"/>
            <a:ext cx="2362200" cy="3552825"/>
          </a:xfrm>
          <a:prstGeom prst="rect">
            <a:avLst/>
          </a:prstGeom>
          <a:noFill/>
        </p:spPr>
      </p:pic>
      <p:cxnSp>
        <p:nvCxnSpPr>
          <p:cNvPr id="8" name="Straight Arrow Connector 7"/>
          <p:cNvCxnSpPr/>
          <p:nvPr/>
        </p:nvCxnSpPr>
        <p:spPr>
          <a:xfrm flipV="1">
            <a:off x="2895600" y="4546600"/>
            <a:ext cx="990600" cy="968375"/>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32403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54"/>
            <a:ext cx="9144000" cy="6857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3074" name="Picture 2" descr="C:\Users\monroe\Pictures\Picasa\Captured Videos\Pump Smile.jpg"/>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6000"/>
                    </a14:imgEffect>
                  </a14:imgLayer>
                </a14:imgProps>
              </a:ext>
              <a:ext uri="{28A0092B-C50C-407E-A947-70E740481C1C}">
                <a14:useLocalDpi xmlns:a14="http://schemas.microsoft.com/office/drawing/2010/main"/>
              </a:ext>
            </a:extLst>
          </a:blip>
          <a:stretch>
            <a:fillRect/>
          </a:stretch>
        </p:blipFill>
        <p:spPr bwMode="auto">
          <a:xfrm>
            <a:off x="0" y="1712976"/>
            <a:ext cx="9144000" cy="514502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343400" y="-25400"/>
            <a:ext cx="4800600" cy="3077765"/>
            <a:chOff x="5181600" y="-19050"/>
            <a:chExt cx="4800600" cy="2308324"/>
          </a:xfrm>
        </p:grpSpPr>
        <p:sp>
          <p:nvSpPr>
            <p:cNvPr id="3" name="Rectangle 2"/>
            <p:cNvSpPr/>
            <p:nvPr/>
          </p:nvSpPr>
          <p:spPr>
            <a:xfrm>
              <a:off x="5181600" y="-19050"/>
              <a:ext cx="4800600" cy="2308324"/>
            </a:xfrm>
            <a:prstGeom prst="rect">
              <a:avLst/>
            </a:prstGeom>
            <a:solidFill>
              <a:srgbClr val="F8F8F8">
                <a:alpha val="76078"/>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096000" y="-19050"/>
              <a:ext cx="3810000" cy="2146742"/>
            </a:xfrm>
            <a:prstGeom prst="rect">
              <a:avLst/>
            </a:prstGeom>
            <a:noFill/>
          </p:spPr>
          <p:txBody>
            <a:bodyPr wrap="square" rtlCol="0">
              <a:spAutoFit/>
            </a:bodyPr>
            <a:lstStyle/>
            <a:p>
              <a:r>
                <a:rPr lang="en-US" sz="6000" dirty="0"/>
                <a:t>Improved</a:t>
              </a:r>
            </a:p>
            <a:p>
              <a:r>
                <a:rPr lang="en-US" sz="6000" dirty="0"/>
                <a:t>Safe</a:t>
              </a:r>
            </a:p>
            <a:p>
              <a:r>
                <a:rPr lang="en-US" sz="6000" dirty="0"/>
                <a:t>Convenient</a:t>
              </a:r>
            </a:p>
          </p:txBody>
        </p:sp>
        <p:pic>
          <p:nvPicPr>
            <p:cNvPr id="5" name="Picture 2" descr="http://ian.umces.edu/imagelibrary/albums/userpics/12789/normal_ian-symbol-positiv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72100" y="50239"/>
              <a:ext cx="685800" cy="6515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images.wikia.com/thesimsmedieval/images/c/ce/NoCheckmark.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372100" y="1463749"/>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ian.umces.edu/imagelibrary/albums/userpics/12789/normal_ian-symbol-positive.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72100" y="756994"/>
              <a:ext cx="685800" cy="6515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0083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154"/>
            <a:ext cx="9144000" cy="6857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pic>
        <p:nvPicPr>
          <p:cNvPr id="3" name="Hands in wat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16" y="1696575"/>
            <a:ext cx="9145277" cy="5144219"/>
          </a:xfrm>
          <a:prstGeom prst="rect">
            <a:avLst/>
          </a:prstGeom>
        </p:spPr>
      </p:pic>
    </p:spTree>
    <p:extLst>
      <p:ext uri="{BB962C8B-B14F-4D97-AF65-F5344CB8AC3E}">
        <p14:creationId xmlns:p14="http://schemas.microsoft.com/office/powerpoint/2010/main" val="2354526618"/>
      </p:ext>
    </p:extLst>
  </p:cSld>
  <p:clrMapOvr>
    <a:masterClrMapping/>
  </p:clrMapOvr>
  <p:transition advTm="314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154"/>
            <a:ext cx="9144000" cy="6857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C:\Users\monroe\Pictures\Picasa\Captured Videos\leaving smile.jpg"/>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0" y="1712976"/>
            <a:ext cx="9144000" cy="5145024"/>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52400"/>
            <a:ext cx="4019136" cy="3671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07670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Health</a:t>
            </a:r>
          </a:p>
        </p:txBody>
      </p:sp>
      <p:sp>
        <p:nvSpPr>
          <p:cNvPr id="3" name="Content Placeholder 2"/>
          <p:cNvSpPr>
            <a:spLocks noGrp="1"/>
          </p:cNvSpPr>
          <p:nvPr>
            <p:ph idx="1"/>
          </p:nvPr>
        </p:nvSpPr>
        <p:spPr/>
        <p:txBody>
          <a:bodyPr/>
          <a:lstStyle/>
          <a:p>
            <a:r>
              <a:rPr lang="en-US" dirty="0"/>
              <a:t>Environmental Engineers help protect communities from waterborne disease</a:t>
            </a:r>
          </a:p>
          <a:p>
            <a:r>
              <a:rPr lang="en-US" dirty="0"/>
              <a:t>Water related Public Health is complex</a:t>
            </a:r>
          </a:p>
          <a:p>
            <a:pPr lvl="1"/>
            <a:r>
              <a:rPr lang="en-US" dirty="0"/>
              <a:t>Chlorine may be overrated</a:t>
            </a:r>
          </a:p>
          <a:p>
            <a:pPr lvl="1"/>
            <a:r>
              <a:rPr lang="en-US" dirty="0"/>
              <a:t>Hygiene and education matters</a:t>
            </a:r>
          </a:p>
          <a:p>
            <a:pPr lvl="1"/>
            <a:r>
              <a:rPr lang="en-US" dirty="0"/>
              <a:t>Household infrastructure matters</a:t>
            </a:r>
          </a:p>
          <a:p>
            <a:endParaRPr lang="en-US" dirty="0"/>
          </a:p>
          <a:p>
            <a:endParaRPr lang="en-US" dirty="0"/>
          </a:p>
          <a:p>
            <a:endParaRPr lang="en-US" dirty="0"/>
          </a:p>
        </p:txBody>
      </p:sp>
    </p:spTree>
    <p:extLst>
      <p:ext uri="{BB962C8B-B14F-4D97-AF65-F5344CB8AC3E}">
        <p14:creationId xmlns:p14="http://schemas.microsoft.com/office/powerpoint/2010/main" val="23720151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6154"/>
            <a:ext cx="9144000" cy="6857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218" name="Picture 2" descr="https://lh6.googleusercontent.com/-b-70N181c2A/TwX50UPbmPI/AAAAAAAAkO4/gamwG2ZAI-k/s912/DSC_1027.JPG"/>
          <p:cNvPicPr>
            <a:picLocks noChangeAspect="1" noChangeArrowheads="1"/>
          </p:cNvPicPr>
          <p:nvPr/>
        </p:nvPicPr>
        <p:blipFill rotWithShape="1">
          <a:blip r:embed="rId2" cstate="print">
            <a:extLst>
              <a:ext uri="{28A0092B-C50C-407E-A947-70E740481C1C}">
                <a14:useLocalDpi xmlns:a14="http://schemas.microsoft.com/office/drawing/2010/main"/>
              </a:ext>
            </a:extLst>
          </a:blip>
          <a:stretch/>
        </p:blipFill>
        <p:spPr bwMode="auto">
          <a:xfrm>
            <a:off x="0" y="1724527"/>
            <a:ext cx="9144000" cy="5133473"/>
          </a:xfrm>
          <a:prstGeom prst="rect">
            <a:avLst/>
          </a:prstGeom>
          <a:noFill/>
        </p:spPr>
      </p:pic>
      <p:grpSp>
        <p:nvGrpSpPr>
          <p:cNvPr id="3" name="Group 2"/>
          <p:cNvGrpSpPr/>
          <p:nvPr/>
        </p:nvGrpSpPr>
        <p:grpSpPr>
          <a:xfrm>
            <a:off x="0" y="54696"/>
            <a:ext cx="4876800" cy="3077765"/>
            <a:chOff x="0" y="41022"/>
            <a:chExt cx="3962400" cy="2308324"/>
          </a:xfrm>
        </p:grpSpPr>
        <p:sp>
          <p:nvSpPr>
            <p:cNvPr id="4" name="Rectangle 3"/>
            <p:cNvSpPr/>
            <p:nvPr/>
          </p:nvSpPr>
          <p:spPr>
            <a:xfrm>
              <a:off x="0" y="41022"/>
              <a:ext cx="3962400" cy="2308324"/>
            </a:xfrm>
            <a:prstGeom prst="rect">
              <a:avLst/>
            </a:prstGeom>
            <a:solidFill>
              <a:srgbClr val="F8F8F8">
                <a:alpha val="76078"/>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14400" y="41022"/>
              <a:ext cx="3048000" cy="2146742"/>
            </a:xfrm>
            <a:prstGeom prst="rect">
              <a:avLst/>
            </a:prstGeom>
            <a:noFill/>
          </p:spPr>
          <p:txBody>
            <a:bodyPr wrap="square" rtlCol="0">
              <a:spAutoFit/>
            </a:bodyPr>
            <a:lstStyle/>
            <a:p>
              <a:r>
                <a:rPr lang="en-US" sz="6000" dirty="0"/>
                <a:t>Improved</a:t>
              </a:r>
            </a:p>
            <a:p>
              <a:r>
                <a:rPr lang="en-US" sz="6000" dirty="0"/>
                <a:t>Safe</a:t>
              </a:r>
            </a:p>
            <a:p>
              <a:r>
                <a:rPr lang="en-US" sz="6000" dirty="0"/>
                <a:t>Convenient</a:t>
              </a:r>
            </a:p>
          </p:txBody>
        </p:sp>
        <p:pic>
          <p:nvPicPr>
            <p:cNvPr id="6" name="Picture 2" descr="http://ian.umces.edu/imagelibrary/albums/userpics/12789/normal_ian-symbol-positiv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0500" y="110311"/>
              <a:ext cx="685800" cy="6515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images.wikia.com/thesimsmedieval/images/c/ce/NoCheckmark.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90500" y="815870"/>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ian.umces.edu/imagelibrary/albums/userpics/12789/normal_ian-symbol-positive.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 y="1539240"/>
              <a:ext cx="685800" cy="65151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5605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154"/>
            <a:ext cx="9144000" cy="68579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95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tretch/>
        </p:blipFill>
        <p:spPr bwMode="auto">
          <a:xfrm>
            <a:off x="1828800" y="822474"/>
            <a:ext cx="5926011" cy="6035526"/>
          </a:xfrm>
          <a:prstGeom prst="rect">
            <a:avLst/>
          </a:prstGeom>
          <a:noFill/>
          <a:ln w="12700">
            <a:noFill/>
            <a:miter lim="800000"/>
            <a:headEnd type="none" w="lg" len="med"/>
            <a:tailEnd type="none" w="lg" len="med"/>
          </a:ln>
          <a:effectLst/>
        </p:spPr>
      </p:pic>
      <p:pic>
        <p:nvPicPr>
          <p:cNvPr id="125957" name="Picture 5"/>
          <p:cNvPicPr>
            <a:picLocks noChangeAspect="1" noChangeArrowheads="1"/>
          </p:cNvPicPr>
          <p:nvPr/>
        </p:nvPicPr>
        <p:blipFill rotWithShape="1">
          <a:blip r:embed="rId4" cstate="print">
            <a:extLst>
              <a:ext uri="{28A0092B-C50C-407E-A947-70E740481C1C}">
                <a14:useLocalDpi xmlns:a14="http://schemas.microsoft.com/office/drawing/2010/main"/>
              </a:ext>
            </a:extLst>
          </a:blip>
          <a:stretch/>
        </p:blipFill>
        <p:spPr bwMode="auto">
          <a:xfrm>
            <a:off x="4572000" y="826851"/>
            <a:ext cx="4572000" cy="6031148"/>
          </a:xfrm>
          <a:prstGeom prst="rect">
            <a:avLst/>
          </a:prstGeom>
          <a:noFill/>
          <a:ln w="9525">
            <a:noFill/>
            <a:miter lim="800000"/>
            <a:headEnd/>
            <a:tailEnd/>
          </a:ln>
          <a:effectLst/>
        </p:spPr>
      </p:pic>
    </p:spTree>
    <p:extLst>
      <p:ext uri="{BB962C8B-B14F-4D97-AF65-F5344CB8AC3E}">
        <p14:creationId xmlns:p14="http://schemas.microsoft.com/office/powerpoint/2010/main" val="3049924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100" fill="hold"/>
                                        <p:tgtEl>
                                          <p:spTgt spid="125954"/>
                                        </p:tgtEl>
                                        <p:attrNameLst>
                                          <p:attrName>ppt_x</p:attrName>
                                          <p:attrName>ppt_y</p:attrName>
                                        </p:attrNameLst>
                                      </p:cBhvr>
                                    </p:animMotion>
                                  </p:childTnLst>
                                </p:cTn>
                              </p:par>
                            </p:childTnLst>
                          </p:cTn>
                        </p:par>
                        <p:par>
                          <p:cTn id="7" fill="hold">
                            <p:stCondLst>
                              <p:cond delay="100"/>
                            </p:stCondLst>
                            <p:childTnLst>
                              <p:par>
                                <p:cTn id="8" presetID="1" presetClass="entr" presetSubtype="0" fill="hold" nodeType="afterEffect">
                                  <p:stCondLst>
                                    <p:cond delay="0"/>
                                  </p:stCondLst>
                                  <p:childTnLst>
                                    <p:set>
                                      <p:cBhvr>
                                        <p:cTn id="9" dur="1" fill="hold">
                                          <p:stCondLst>
                                            <p:cond delay="0"/>
                                          </p:stCondLst>
                                        </p:cTn>
                                        <p:tgtEl>
                                          <p:spTgt spid="1259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Grp="1" noChangeArrowheads="1"/>
          </p:cNvSpPr>
          <p:nvPr>
            <p:ph type="title"/>
          </p:nvPr>
        </p:nvSpPr>
        <p:spPr/>
        <p:txBody>
          <a:bodyPr/>
          <a:lstStyle/>
          <a:p>
            <a:r>
              <a:rPr lang="en-US" dirty="0"/>
              <a:t>The customer wanted </a:t>
            </a:r>
            <a:br>
              <a:rPr lang="en-US" dirty="0"/>
            </a:br>
            <a:r>
              <a:rPr lang="en-US" dirty="0"/>
              <a:t>safe water on tap</a:t>
            </a:r>
          </a:p>
        </p:txBody>
      </p:sp>
      <p:sp>
        <p:nvSpPr>
          <p:cNvPr id="357379" name="Rectangle 3"/>
          <p:cNvSpPr>
            <a:spLocks noGrp="1" noChangeArrowheads="1"/>
          </p:cNvSpPr>
          <p:nvPr>
            <p:ph idx="1"/>
          </p:nvPr>
        </p:nvSpPr>
        <p:spPr/>
        <p:txBody>
          <a:bodyPr/>
          <a:lstStyle/>
          <a:p>
            <a:r>
              <a:rPr lang="en-US" sz="2800" dirty="0"/>
              <a:t>What do people want? (see SDG 6)</a:t>
            </a:r>
          </a:p>
          <a:p>
            <a:pPr lvl="1"/>
            <a:r>
              <a:rPr lang="en-US" sz="2400" dirty="0"/>
              <a:t>Reliable, easy access to plenty of safe, </a:t>
            </a:r>
            <a:r>
              <a:rPr lang="en-US" sz="2400" b="1" dirty="0"/>
              <a:t>aesthetically pleasing</a:t>
            </a:r>
            <a:r>
              <a:rPr lang="en-US" sz="2400" dirty="0"/>
              <a:t> water</a:t>
            </a:r>
          </a:p>
          <a:p>
            <a:pPr lvl="1"/>
            <a:r>
              <a:rPr lang="en-US" sz="2400" dirty="0"/>
              <a:t>Judge based on __________________________</a:t>
            </a:r>
          </a:p>
          <a:p>
            <a:r>
              <a:rPr lang="en-US" sz="2800" dirty="0"/>
              <a:t>Will they be willing to pay for and maintain more expensive infrastructure to have aesthetically pleasing water? ________________________</a:t>
            </a:r>
            <a:endParaRPr lang="en-US" dirty="0"/>
          </a:p>
          <a:p>
            <a:r>
              <a:rPr lang="en-US" sz="2800" dirty="0"/>
              <a:t>The challenge of invisible contaminants</a:t>
            </a:r>
          </a:p>
          <a:p>
            <a:r>
              <a:rPr lang="en-US" sz="2800" dirty="0"/>
              <a:t>The challenge of </a:t>
            </a:r>
            <a:r>
              <a:rPr lang="en-US" sz="2800"/>
              <a:t>small settlements</a:t>
            </a:r>
            <a:endParaRPr lang="en-US" sz="2800" dirty="0"/>
          </a:p>
        </p:txBody>
      </p:sp>
      <p:sp>
        <p:nvSpPr>
          <p:cNvPr id="357380" name="Rectangle 4"/>
          <p:cNvSpPr>
            <a:spLocks noChangeArrowheads="1"/>
          </p:cNvSpPr>
          <p:nvPr/>
        </p:nvSpPr>
        <p:spPr bwMode="auto">
          <a:xfrm>
            <a:off x="3425825" y="2862718"/>
            <a:ext cx="31607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looks and taste/smell</a:t>
            </a:r>
          </a:p>
        </p:txBody>
      </p:sp>
      <p:sp>
        <p:nvSpPr>
          <p:cNvPr id="5" name="Rectangle 4"/>
          <p:cNvSpPr>
            <a:spLocks noChangeArrowheads="1"/>
          </p:cNvSpPr>
          <p:nvPr/>
        </p:nvSpPr>
        <p:spPr bwMode="auto">
          <a:xfrm>
            <a:off x="3346694" y="4207158"/>
            <a:ext cx="4418197"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YES! (at least in many cases)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7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80"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7818"/>
            <a:ext cx="8229600" cy="5818345"/>
          </a:xfrm>
        </p:spPr>
        <p:txBody>
          <a:bodyPr/>
          <a:lstStyle/>
          <a:p>
            <a:pPr marL="0" indent="0" algn="ctr">
              <a:buNone/>
            </a:pPr>
            <a:r>
              <a:rPr lang="en-US" sz="6600" dirty="0"/>
              <a:t>Should we measure health outcomes in Honduran communities before building more AguaClara plants?</a:t>
            </a:r>
          </a:p>
        </p:txBody>
      </p:sp>
    </p:spTree>
    <p:extLst>
      <p:ext uri="{BB962C8B-B14F-4D97-AF65-F5344CB8AC3E}">
        <p14:creationId xmlns:p14="http://schemas.microsoft.com/office/powerpoint/2010/main" val="18492589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7818"/>
            <a:ext cx="8229600" cy="5818345"/>
          </a:xfrm>
        </p:spPr>
        <p:txBody>
          <a:bodyPr/>
          <a:lstStyle/>
          <a:p>
            <a:pPr marL="0" indent="0" algn="ctr">
              <a:buNone/>
            </a:pPr>
            <a:r>
              <a:rPr lang="en-US" sz="6600" dirty="0"/>
              <a:t>Should we measure health outcomes in US communities before building more Water Treatment plants?</a:t>
            </a:r>
          </a:p>
        </p:txBody>
      </p:sp>
    </p:spTree>
    <p:extLst>
      <p:ext uri="{BB962C8B-B14F-4D97-AF65-F5344CB8AC3E}">
        <p14:creationId xmlns:p14="http://schemas.microsoft.com/office/powerpoint/2010/main" val="32609346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Safe water infrastructure extends from watershed to watershed</a:t>
            </a:r>
          </a:p>
        </p:txBody>
      </p:sp>
      <p:sp>
        <p:nvSpPr>
          <p:cNvPr id="3" name="Content Placeholder 2"/>
          <p:cNvSpPr>
            <a:spLocks noGrp="1"/>
          </p:cNvSpPr>
          <p:nvPr>
            <p:ph idx="1"/>
          </p:nvPr>
        </p:nvSpPr>
        <p:spPr/>
        <p:txBody>
          <a:bodyPr/>
          <a:lstStyle/>
          <a:p>
            <a:r>
              <a:rPr lang="en-US" dirty="0"/>
              <a:t>Watershed protection to minimize erosion and reduce contamination</a:t>
            </a:r>
          </a:p>
          <a:p>
            <a:r>
              <a:rPr lang="en-US" dirty="0"/>
              <a:t>Water treatment to remove contaminants</a:t>
            </a:r>
          </a:p>
          <a:p>
            <a:r>
              <a:rPr lang="en-US" dirty="0"/>
              <a:t>Safe water transport to households</a:t>
            </a:r>
          </a:p>
          <a:p>
            <a:r>
              <a:rPr lang="en-US" dirty="0"/>
              <a:t>Household infrastructure (sinks)!</a:t>
            </a:r>
          </a:p>
          <a:p>
            <a:r>
              <a:rPr lang="en-US" dirty="0"/>
              <a:t>Waste water collection</a:t>
            </a:r>
          </a:p>
          <a:p>
            <a:r>
              <a:rPr lang="en-US" dirty="0"/>
              <a:t>Waste water treatment and return to the environment</a:t>
            </a:r>
          </a:p>
          <a:p>
            <a:endParaRPr lang="en-US" dirty="0"/>
          </a:p>
          <a:p>
            <a:endParaRPr lang="en-US" dirty="0"/>
          </a:p>
          <a:p>
            <a:endParaRPr lang="en-US" dirty="0"/>
          </a:p>
        </p:txBody>
      </p:sp>
    </p:spTree>
    <p:extLst>
      <p:ext uri="{BB962C8B-B14F-4D97-AF65-F5344CB8AC3E}">
        <p14:creationId xmlns:p14="http://schemas.microsoft.com/office/powerpoint/2010/main" val="2134717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Creative solutions needed for villages</a:t>
            </a:r>
          </a:p>
        </p:txBody>
      </p:sp>
      <p:sp>
        <p:nvSpPr>
          <p:cNvPr id="3" name="Content Placeholder 2"/>
          <p:cNvSpPr>
            <a:spLocks noGrp="1"/>
          </p:cNvSpPr>
          <p:nvPr>
            <p:ph idx="1"/>
          </p:nvPr>
        </p:nvSpPr>
        <p:spPr/>
        <p:txBody>
          <a:bodyPr/>
          <a:lstStyle/>
          <a:p>
            <a:r>
              <a:rPr lang="en-US" dirty="0"/>
              <a:t>In cities water distribution systems and storage tanks are designed for fire protection</a:t>
            </a:r>
          </a:p>
          <a:p>
            <a:r>
              <a:rPr lang="en-US" dirty="0"/>
              <a:t>In villages fire protection may not be as critical</a:t>
            </a:r>
          </a:p>
          <a:p>
            <a:r>
              <a:rPr lang="en-US" dirty="0"/>
              <a:t>Household storage would enable a lower cost, smaller diameter, distribution system</a:t>
            </a:r>
          </a:p>
          <a:p>
            <a:r>
              <a:rPr lang="en-US" dirty="0"/>
              <a:t>Households could manage their water consumption</a:t>
            </a:r>
          </a:p>
        </p:txBody>
      </p:sp>
    </p:spTree>
    <p:extLst>
      <p:ext uri="{BB962C8B-B14F-4D97-AF65-F5344CB8AC3E}">
        <p14:creationId xmlns:p14="http://schemas.microsoft.com/office/powerpoint/2010/main" val="25069852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Creative solutions needed for cities</a:t>
            </a:r>
          </a:p>
        </p:txBody>
      </p:sp>
      <p:sp>
        <p:nvSpPr>
          <p:cNvPr id="3" name="Content Placeholder 2"/>
          <p:cNvSpPr>
            <a:spLocks noGrp="1"/>
          </p:cNvSpPr>
          <p:nvPr>
            <p:ph idx="1"/>
          </p:nvPr>
        </p:nvSpPr>
        <p:spPr/>
        <p:txBody>
          <a:bodyPr/>
          <a:lstStyle/>
          <a:p>
            <a:r>
              <a:rPr lang="en-US" dirty="0"/>
              <a:t>Consider smaller scale wastewater collection and treatment for local reuse</a:t>
            </a:r>
          </a:p>
          <a:p>
            <a:pPr lvl="1"/>
            <a:r>
              <a:rPr lang="en-US" dirty="0"/>
              <a:t>Reuse wastewater for lower quality water needs</a:t>
            </a:r>
          </a:p>
          <a:p>
            <a:pPr lvl="2"/>
            <a:r>
              <a:rPr lang="en-US" dirty="0"/>
              <a:t>Flush toilets</a:t>
            </a:r>
          </a:p>
          <a:p>
            <a:pPr lvl="2"/>
            <a:r>
              <a:rPr lang="en-US" dirty="0"/>
              <a:t>Fire protection pond</a:t>
            </a:r>
          </a:p>
          <a:p>
            <a:pPr lvl="2"/>
            <a:r>
              <a:rPr lang="en-US" dirty="0"/>
              <a:t>irrigation</a:t>
            </a:r>
          </a:p>
          <a:p>
            <a:pPr lvl="1"/>
            <a:r>
              <a:rPr lang="en-US" dirty="0"/>
              <a:t>Reduce pumping costs with distributed/decentralized wastewater collection, treatment, and reuse</a:t>
            </a:r>
          </a:p>
          <a:p>
            <a:pPr lvl="1"/>
            <a:r>
              <a:rPr lang="en-US" dirty="0"/>
              <a:t>Watch out for unintended consequences!</a:t>
            </a:r>
          </a:p>
        </p:txBody>
      </p:sp>
    </p:spTree>
    <p:extLst>
      <p:ext uri="{BB962C8B-B14F-4D97-AF65-F5344CB8AC3E}">
        <p14:creationId xmlns:p14="http://schemas.microsoft.com/office/powerpoint/2010/main" val="120696495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480932"/>
            <a:ext cx="8229600" cy="4525963"/>
          </a:xfrm>
        </p:spPr>
        <p:txBody>
          <a:bodyPr/>
          <a:lstStyle/>
          <a:p>
            <a:r>
              <a:rPr lang="en-US" sz="2800" dirty="0"/>
              <a:t>Fecal oral routes are complicated and thus may require multiple interventions</a:t>
            </a:r>
          </a:p>
          <a:p>
            <a:pPr lvl="1"/>
            <a:r>
              <a:rPr lang="en-US" sz="2400" dirty="0"/>
              <a:t>Safe water</a:t>
            </a:r>
          </a:p>
          <a:p>
            <a:pPr lvl="1"/>
            <a:r>
              <a:rPr lang="en-US" sz="2400" dirty="0"/>
              <a:t>Household infrastructure for washing and safe water handling</a:t>
            </a:r>
          </a:p>
          <a:p>
            <a:pPr lvl="1"/>
            <a:r>
              <a:rPr lang="en-US" sz="2400" dirty="0"/>
              <a:t>Safe food handling</a:t>
            </a:r>
          </a:p>
          <a:p>
            <a:pPr lvl="1"/>
            <a:r>
              <a:rPr lang="en-US" sz="2400" dirty="0"/>
              <a:t>Safe waste disposal</a:t>
            </a:r>
          </a:p>
          <a:p>
            <a:r>
              <a:rPr lang="en-US" sz="2800" dirty="0"/>
              <a:t>We need creative environmental engineering solutions as </a:t>
            </a:r>
          </a:p>
          <a:p>
            <a:pPr lvl="1"/>
            <a:r>
              <a:rPr lang="en-US" sz="2400" dirty="0"/>
              <a:t>populations continue to grow</a:t>
            </a:r>
          </a:p>
          <a:p>
            <a:pPr lvl="1"/>
            <a:r>
              <a:rPr lang="en-US" sz="2400" dirty="0"/>
              <a:t>climate changes</a:t>
            </a:r>
          </a:p>
          <a:p>
            <a:pPr lvl="1"/>
            <a:r>
              <a:rPr lang="en-US" sz="2400" dirty="0"/>
              <a:t>water resources are stretched</a:t>
            </a:r>
          </a:p>
        </p:txBody>
      </p:sp>
    </p:spTree>
    <p:extLst>
      <p:ext uri="{BB962C8B-B14F-4D97-AF65-F5344CB8AC3E}">
        <p14:creationId xmlns:p14="http://schemas.microsoft.com/office/powerpoint/2010/main" val="26161525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p:txBody>
          <a:bodyPr/>
          <a:lstStyle/>
          <a:p>
            <a:r>
              <a:rPr lang="en-US" sz="4000" dirty="0"/>
              <a:t>The role of Water Supply, Sanitation, and Hygiene (WASH)</a:t>
            </a:r>
          </a:p>
        </p:txBody>
      </p:sp>
      <p:sp>
        <p:nvSpPr>
          <p:cNvPr id="228355" name="Rectangle 3"/>
          <p:cNvSpPr>
            <a:spLocks noGrp="1" noChangeArrowheads="1"/>
          </p:cNvSpPr>
          <p:nvPr>
            <p:ph idx="1"/>
          </p:nvPr>
        </p:nvSpPr>
        <p:spPr/>
        <p:txBody>
          <a:bodyPr/>
          <a:lstStyle/>
          <a:p>
            <a:r>
              <a:rPr lang="en-US" dirty="0"/>
              <a:t>Contribute significantly to mortality and morbidity on the global level</a:t>
            </a:r>
          </a:p>
          <a:p>
            <a:r>
              <a:rPr lang="en-US" dirty="0"/>
              <a:t>Have an enormous influence on U5MR (under 5 mortality rate)</a:t>
            </a:r>
          </a:p>
          <a:p>
            <a:r>
              <a:rPr lang="en-US" dirty="0"/>
              <a:t>What is the effect of safe drinking water?</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magic"/>
          <p:cNvPicPr>
            <a:picLocks noChangeAspect="1" noChangeArrowheads="1"/>
          </p:cNvPicPr>
          <p:nvPr/>
        </p:nvPicPr>
        <p:blipFill>
          <a:blip r:embed="rId3" cstate="print"/>
          <a:srcRect/>
          <a:stretch>
            <a:fillRect/>
          </a:stretch>
        </p:blipFill>
        <p:spPr bwMode="auto">
          <a:xfrm>
            <a:off x="0" y="0"/>
            <a:ext cx="127000" cy="127000"/>
          </a:xfrm>
          <a:prstGeom prst="rect">
            <a:avLst/>
          </a:prstGeom>
          <a:noFill/>
          <a:ln w="9525">
            <a:noFill/>
            <a:miter lim="800000"/>
            <a:headEnd/>
            <a:tailEnd/>
          </a:ln>
          <a:effectLst/>
        </p:spPr>
      </p:pic>
      <p:sp>
        <p:nvSpPr>
          <p:cNvPr id="95237" name="Rectangle 5"/>
          <p:cNvSpPr>
            <a:spLocks noGrp="1" noChangeArrowheads="1"/>
          </p:cNvSpPr>
          <p:nvPr>
            <p:ph type="title"/>
          </p:nvPr>
        </p:nvSpPr>
        <p:spPr/>
        <p:txBody>
          <a:bodyPr/>
          <a:lstStyle/>
          <a:p>
            <a:r>
              <a:rPr lang="en-GB"/>
              <a:t>Mills-Reincke Phenomenon</a:t>
            </a:r>
          </a:p>
        </p:txBody>
      </p:sp>
      <p:sp>
        <p:nvSpPr>
          <p:cNvPr id="95238" name="Rectangle 6"/>
          <p:cNvSpPr>
            <a:spLocks noGrp="1" noChangeArrowheads="1"/>
          </p:cNvSpPr>
          <p:nvPr>
            <p:ph idx="1"/>
          </p:nvPr>
        </p:nvSpPr>
        <p:spPr/>
        <p:txBody>
          <a:bodyPr/>
          <a:lstStyle/>
          <a:p>
            <a:pPr marL="0" indent="0">
              <a:lnSpc>
                <a:spcPct val="80000"/>
              </a:lnSpc>
              <a:buFont typeface="Wingdings" pitchFamily="2" charset="2"/>
              <a:buNone/>
            </a:pPr>
            <a:r>
              <a:rPr lang="en-GB"/>
              <a:t>  ‘…. the purification of polluted public water-supplies reduces the general death-rate much more than it would be reduced by the saving of deaths from the commonly recognized water-borne disease, typhoid fever and Asiatic cholera alone.’</a:t>
            </a:r>
          </a:p>
          <a:p>
            <a:pPr marL="0" indent="0">
              <a:lnSpc>
                <a:spcPct val="80000"/>
              </a:lnSpc>
              <a:buFont typeface="Wingdings" pitchFamily="2" charset="2"/>
              <a:buNone/>
            </a:pPr>
            <a:endParaRPr lang="en-GB" sz="2000"/>
          </a:p>
          <a:p>
            <a:pPr marL="0" indent="0">
              <a:lnSpc>
                <a:spcPct val="80000"/>
              </a:lnSpc>
              <a:buFont typeface="Wingdings" pitchFamily="2" charset="2"/>
              <a:buNone/>
            </a:pPr>
            <a:r>
              <a:rPr lang="en-GB" sz="2000"/>
              <a:t>Sedgwick WT, MacNutt JS. On the Mills-Reincke phenomenon and Hazen's theorem concerning the decrease in mortality from diseases other than typhoid fever following the purification of public water-supplies. J.Infect.Dis. 1910; 7 : 489-564.</a:t>
            </a:r>
          </a:p>
          <a:p>
            <a:pPr marL="0" indent="0">
              <a:lnSpc>
                <a:spcPct val="80000"/>
              </a:lnSpc>
              <a:buFont typeface="Wingdings" pitchFamily="2" charset="2"/>
              <a:buNone/>
            </a:pPr>
            <a:endParaRPr lang="en-GB" sz="2000"/>
          </a:p>
        </p:txBody>
      </p:sp>
      <p:sp>
        <p:nvSpPr>
          <p:cNvPr id="95239" name="Rectangle 7"/>
          <p:cNvSpPr>
            <a:spLocks noChangeArrowheads="1"/>
          </p:cNvSpPr>
          <p:nvPr/>
        </p:nvSpPr>
        <p:spPr bwMode="auto">
          <a:xfrm>
            <a:off x="654050" y="5899150"/>
            <a:ext cx="7861300" cy="774700"/>
          </a:xfrm>
          <a:prstGeom prst="rect">
            <a:avLst/>
          </a:prstGeom>
          <a:noFill/>
          <a:ln w="12700">
            <a:noFill/>
            <a:miter lim="800000"/>
            <a:headEnd type="none" w="lg" len="med"/>
            <a:tailEnd type="none" w="lg" len="med"/>
          </a:ln>
          <a:effectLst/>
        </p:spPr>
        <p:txBody>
          <a:bodyPr>
            <a:spAutoFit/>
          </a:bodyPr>
          <a:lstStyle/>
          <a:p>
            <a:pPr>
              <a:lnSpc>
                <a:spcPct val="80000"/>
              </a:lnSpc>
              <a:spcBef>
                <a:spcPct val="20000"/>
              </a:spcBef>
              <a:buClr>
                <a:schemeClr val="accent1"/>
              </a:buClr>
              <a:buFont typeface="Wingdings" pitchFamily="2" charset="2"/>
              <a:buNone/>
            </a:pPr>
            <a:r>
              <a:rPr lang="en-US"/>
              <a:t>This is the “Environmental Engineers Saved the World” Hypothesis.</a:t>
            </a:r>
            <a:endParaRPr lang="en-GB"/>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r>
              <a:rPr lang="en-US"/>
              <a:t>U.S. Typhoid Fever Mortality</a:t>
            </a:r>
          </a:p>
        </p:txBody>
      </p:sp>
      <p:sp>
        <p:nvSpPr>
          <p:cNvPr id="37892" name="Rectangle 4"/>
          <p:cNvSpPr>
            <a:spLocks noGrp="1" noChangeArrowheads="1"/>
          </p:cNvSpPr>
          <p:nvPr>
            <p:ph type="body" sz="half" idx="2"/>
          </p:nvPr>
        </p:nvSpPr>
        <p:spPr/>
        <p:txBody>
          <a:bodyPr/>
          <a:lstStyle/>
          <a:p>
            <a:r>
              <a:rPr lang="en-US" sz="2400" b="1" dirty="0"/>
              <a:t>Chlorination</a:t>
            </a:r>
            <a:r>
              <a:rPr lang="en-US" sz="2400" dirty="0"/>
              <a:t> was begun in Jersey City, N.J., in 1908. Adoption by other cities and towns across the US </a:t>
            </a:r>
            <a:r>
              <a:rPr lang="en-US" sz="2400" b="1" dirty="0"/>
              <a:t>soon</a:t>
            </a:r>
            <a:r>
              <a:rPr lang="en-US" sz="2400" dirty="0"/>
              <a:t> followed and </a:t>
            </a:r>
            <a:r>
              <a:rPr lang="en-US" sz="2400" b="1" dirty="0"/>
              <a:t>resulted in</a:t>
            </a:r>
            <a:r>
              <a:rPr lang="en-US" sz="2400" dirty="0"/>
              <a:t> the virtual </a:t>
            </a:r>
            <a:r>
              <a:rPr lang="en-US" sz="2400" b="1" dirty="0"/>
              <a:t>elimination</a:t>
            </a:r>
            <a:r>
              <a:rPr lang="en-US" sz="2400" dirty="0"/>
              <a:t> of waterborne diseases such as cholera, typhoid, dysentery and hepatitis A</a:t>
            </a:r>
          </a:p>
        </p:txBody>
      </p:sp>
      <p:sp>
        <p:nvSpPr>
          <p:cNvPr id="37896" name="Oval 8"/>
          <p:cNvSpPr>
            <a:spLocks noChangeArrowheads="1"/>
          </p:cNvSpPr>
          <p:nvPr/>
        </p:nvSpPr>
        <p:spPr bwMode="auto">
          <a:xfrm>
            <a:off x="781050" y="354013"/>
            <a:ext cx="7688263" cy="1120775"/>
          </a:xfrm>
          <a:prstGeom prst="ellips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897" name="Line 9"/>
          <p:cNvSpPr>
            <a:spLocks noChangeShapeType="1"/>
          </p:cNvSpPr>
          <p:nvPr/>
        </p:nvSpPr>
        <p:spPr bwMode="auto">
          <a:xfrm flipH="1">
            <a:off x="336550" y="1325563"/>
            <a:ext cx="1585913" cy="1268412"/>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7899" name="Text Box 11"/>
          <p:cNvSpPr txBox="1">
            <a:spLocks noChangeArrowheads="1"/>
          </p:cNvSpPr>
          <p:nvPr/>
        </p:nvSpPr>
        <p:spPr bwMode="auto">
          <a:xfrm>
            <a:off x="160589" y="5565775"/>
            <a:ext cx="3448050" cy="519112"/>
          </a:xfrm>
          <a:prstGeom prst="rect">
            <a:avLst/>
          </a:prstGeom>
          <a:noFill/>
          <a:ln w="12700">
            <a:noFill/>
            <a:miter lim="800000"/>
            <a:headEnd type="none" w="lg" len="med"/>
            <a:tailEnd type="none" w="lg" len="med"/>
          </a:ln>
          <a:effectLst/>
        </p:spPr>
        <p:txBody>
          <a:bodyPr wrap="none">
            <a:spAutoFit/>
          </a:bodyPr>
          <a:lstStyle/>
          <a:p>
            <a:r>
              <a:rPr lang="en-US" dirty="0"/>
              <a:t>Chlorine saved the day</a:t>
            </a:r>
          </a:p>
        </p:txBody>
      </p:sp>
      <p:pic>
        <p:nvPicPr>
          <p:cNvPr id="37905" name="Picture 17" descr="3-logotop">
            <a:hlinkClick r:id="rId3"/>
          </p:cNvPr>
          <p:cNvPicPr>
            <a:picLocks noChangeAspect="1" noChangeArrowheads="1"/>
          </p:cNvPicPr>
          <p:nvPr/>
        </p:nvPicPr>
        <p:blipFill>
          <a:blip r:embed="rId4" cstate="print"/>
          <a:srcRect/>
          <a:stretch>
            <a:fillRect/>
          </a:stretch>
        </p:blipFill>
        <p:spPr bwMode="auto">
          <a:xfrm>
            <a:off x="3683000" y="5194300"/>
            <a:ext cx="857250" cy="962025"/>
          </a:xfrm>
          <a:prstGeom prst="rect">
            <a:avLst/>
          </a:prstGeom>
          <a:noFill/>
        </p:spPr>
      </p:pic>
      <p:sp>
        <p:nvSpPr>
          <p:cNvPr id="37908" name="Line 20"/>
          <p:cNvSpPr>
            <a:spLocks noChangeShapeType="1"/>
          </p:cNvSpPr>
          <p:nvPr/>
        </p:nvSpPr>
        <p:spPr bwMode="auto">
          <a:xfrm>
            <a:off x="5084763" y="2368550"/>
            <a:ext cx="16764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37909" name="Line 21"/>
          <p:cNvSpPr>
            <a:spLocks noChangeShapeType="1"/>
          </p:cNvSpPr>
          <p:nvPr/>
        </p:nvSpPr>
        <p:spPr bwMode="auto">
          <a:xfrm>
            <a:off x="5663556" y="4197350"/>
            <a:ext cx="13716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7910" name="Line 22"/>
          <p:cNvSpPr>
            <a:spLocks noChangeShapeType="1"/>
          </p:cNvSpPr>
          <p:nvPr/>
        </p:nvSpPr>
        <p:spPr bwMode="auto">
          <a:xfrm>
            <a:off x="5922962" y="4568826"/>
            <a:ext cx="1878793" cy="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37911" name="Line 23"/>
          <p:cNvSpPr>
            <a:spLocks noChangeShapeType="1"/>
          </p:cNvSpPr>
          <p:nvPr/>
        </p:nvSpPr>
        <p:spPr bwMode="auto">
          <a:xfrm flipV="1">
            <a:off x="5099050" y="4953000"/>
            <a:ext cx="2702705" cy="19050"/>
          </a:xfrm>
          <a:prstGeom prst="line">
            <a:avLst/>
          </a:prstGeom>
          <a:noFill/>
          <a:ln w="38100">
            <a:solidFill>
              <a:schemeClr val="folHlink"/>
            </a:solidFill>
            <a:round/>
            <a:headEnd type="none" w="lg" len="med"/>
            <a:tailEnd type="none" w="lg" len="med"/>
          </a:ln>
          <a:effectLst/>
        </p:spPr>
        <p:txBody>
          <a:bodyPr wrap="square" anchor="ctr">
            <a:spAutoFit/>
          </a:bodyPr>
          <a:lstStyle/>
          <a:p>
            <a:endParaRPr lang="en-US"/>
          </a:p>
        </p:txBody>
      </p:sp>
      <p:sp>
        <p:nvSpPr>
          <p:cNvPr id="37893" name="Line 5"/>
          <p:cNvSpPr>
            <a:spLocks noChangeShapeType="1"/>
          </p:cNvSpPr>
          <p:nvPr/>
        </p:nvSpPr>
        <p:spPr bwMode="auto">
          <a:xfrm flipV="1">
            <a:off x="1371600" y="2514600"/>
            <a:ext cx="0" cy="1981200"/>
          </a:xfrm>
          <a:prstGeom prst="line">
            <a:avLst/>
          </a:prstGeom>
          <a:noFill/>
          <a:ln w="44450">
            <a:solidFill>
              <a:schemeClr val="folHlink"/>
            </a:solidFill>
            <a:round/>
            <a:headEnd type="none" w="lg" len="med"/>
            <a:tailEnd type="none" w="lg" len="med"/>
          </a:ln>
          <a:effectLst/>
        </p:spPr>
        <p:txBody>
          <a:bodyPr anchor="ctr">
            <a:spAutoFit/>
          </a:bodyPr>
          <a:lstStyle/>
          <a:p>
            <a:endParaRPr lang="en-US"/>
          </a:p>
        </p:txBody>
      </p:sp>
      <p:grpSp>
        <p:nvGrpSpPr>
          <p:cNvPr id="2" name="Group 1"/>
          <p:cNvGrpSpPr/>
          <p:nvPr/>
        </p:nvGrpSpPr>
        <p:grpSpPr>
          <a:xfrm>
            <a:off x="173038" y="2459038"/>
            <a:ext cx="4344987" cy="2857500"/>
            <a:chOff x="173038" y="2459038"/>
            <a:chExt cx="4344987" cy="2857500"/>
          </a:xfrm>
        </p:grpSpPr>
        <p:sp>
          <p:nvSpPr>
            <p:cNvPr id="37894" name="Text Box 6"/>
            <p:cNvSpPr txBox="1">
              <a:spLocks noChangeArrowheads="1"/>
            </p:cNvSpPr>
            <p:nvPr/>
          </p:nvSpPr>
          <p:spPr bwMode="auto">
            <a:xfrm>
              <a:off x="1219200" y="2484438"/>
              <a:ext cx="3078163" cy="946150"/>
            </a:xfrm>
            <a:prstGeom prst="rect">
              <a:avLst/>
            </a:prstGeom>
            <a:noFill/>
            <a:ln w="12700">
              <a:noFill/>
              <a:miter lim="800000"/>
              <a:headEnd type="none" w="lg" len="med"/>
              <a:tailEnd type="none" w="lg" len="med"/>
            </a:ln>
            <a:effectLst/>
          </p:spPr>
          <p:txBody>
            <a:bodyPr>
              <a:spAutoFit/>
            </a:bodyPr>
            <a:lstStyle/>
            <a:p>
              <a:pPr algn="r"/>
              <a:r>
                <a:rPr lang="en-US"/>
                <a:t>Chlorination begins in Jersey City</a:t>
              </a:r>
            </a:p>
          </p:txBody>
        </p:sp>
        <p:sp>
          <p:nvSpPr>
            <p:cNvPr id="37895" name="Line 7"/>
            <p:cNvSpPr>
              <a:spLocks noChangeShapeType="1"/>
            </p:cNvSpPr>
            <p:nvPr/>
          </p:nvSpPr>
          <p:spPr bwMode="auto">
            <a:xfrm>
              <a:off x="1447800" y="2941638"/>
              <a:ext cx="281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7898" name="Line 10"/>
            <p:cNvSpPr>
              <a:spLocks noChangeShapeType="1"/>
            </p:cNvSpPr>
            <p:nvPr/>
          </p:nvSpPr>
          <p:spPr bwMode="auto">
            <a:xfrm>
              <a:off x="2174875" y="3379788"/>
              <a:ext cx="205422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917" name="Rectangle 29"/>
            <p:cNvSpPr>
              <a:spLocks noChangeArrowheads="1"/>
            </p:cNvSpPr>
            <p:nvPr/>
          </p:nvSpPr>
          <p:spPr bwMode="auto">
            <a:xfrm>
              <a:off x="925513" y="2562225"/>
              <a:ext cx="3376612" cy="1946275"/>
            </a:xfrm>
            <a:prstGeom prst="rect">
              <a:avLst/>
            </a:prstGeom>
            <a:noFill/>
            <a:ln w="9525">
              <a:noFill/>
              <a:miter lim="800000"/>
              <a:headEnd/>
              <a:tailEnd/>
            </a:ln>
          </p:spPr>
          <p:txBody>
            <a:bodyPr/>
            <a:lstStyle/>
            <a:p>
              <a:endParaRPr lang="en-US"/>
            </a:p>
          </p:txBody>
        </p:sp>
        <p:sp>
          <p:nvSpPr>
            <p:cNvPr id="37918" name="Rectangle 30"/>
            <p:cNvSpPr>
              <a:spLocks noChangeArrowheads="1"/>
            </p:cNvSpPr>
            <p:nvPr/>
          </p:nvSpPr>
          <p:spPr bwMode="auto">
            <a:xfrm>
              <a:off x="925513" y="2562225"/>
              <a:ext cx="3376612" cy="1946275"/>
            </a:xfrm>
            <a:prstGeom prst="rect">
              <a:avLst/>
            </a:prstGeom>
            <a:noFill/>
            <a:ln w="7938">
              <a:solidFill>
                <a:srgbClr val="808080"/>
              </a:solidFill>
              <a:miter lim="800000"/>
              <a:headEnd/>
              <a:tailEnd/>
            </a:ln>
          </p:spPr>
          <p:txBody>
            <a:bodyPr/>
            <a:lstStyle/>
            <a:p>
              <a:endParaRPr lang="en-US"/>
            </a:p>
          </p:txBody>
        </p:sp>
        <p:sp>
          <p:nvSpPr>
            <p:cNvPr id="37919" name="Line 31"/>
            <p:cNvSpPr>
              <a:spLocks noChangeShapeType="1"/>
            </p:cNvSpPr>
            <p:nvPr/>
          </p:nvSpPr>
          <p:spPr bwMode="auto">
            <a:xfrm>
              <a:off x="925513" y="2562225"/>
              <a:ext cx="0" cy="1946275"/>
            </a:xfrm>
            <a:prstGeom prst="line">
              <a:avLst/>
            </a:prstGeom>
            <a:noFill/>
            <a:ln w="0">
              <a:solidFill>
                <a:srgbClr val="663300"/>
              </a:solidFill>
              <a:round/>
              <a:headEnd/>
              <a:tailEnd/>
            </a:ln>
          </p:spPr>
          <p:txBody>
            <a:bodyPr/>
            <a:lstStyle/>
            <a:p>
              <a:endParaRPr lang="en-US"/>
            </a:p>
          </p:txBody>
        </p:sp>
        <p:sp>
          <p:nvSpPr>
            <p:cNvPr id="37920" name="Line 32"/>
            <p:cNvSpPr>
              <a:spLocks noChangeShapeType="1"/>
            </p:cNvSpPr>
            <p:nvPr/>
          </p:nvSpPr>
          <p:spPr bwMode="auto">
            <a:xfrm>
              <a:off x="865188" y="4508500"/>
              <a:ext cx="60325" cy="0"/>
            </a:xfrm>
            <a:prstGeom prst="line">
              <a:avLst/>
            </a:prstGeom>
            <a:noFill/>
            <a:ln w="0">
              <a:solidFill>
                <a:srgbClr val="663300"/>
              </a:solidFill>
              <a:round/>
              <a:headEnd/>
              <a:tailEnd/>
            </a:ln>
          </p:spPr>
          <p:txBody>
            <a:bodyPr/>
            <a:lstStyle/>
            <a:p>
              <a:endParaRPr lang="en-US"/>
            </a:p>
          </p:txBody>
        </p:sp>
        <p:sp>
          <p:nvSpPr>
            <p:cNvPr id="37921" name="Line 33"/>
            <p:cNvSpPr>
              <a:spLocks noChangeShapeType="1"/>
            </p:cNvSpPr>
            <p:nvPr/>
          </p:nvSpPr>
          <p:spPr bwMode="auto">
            <a:xfrm>
              <a:off x="865188" y="4232275"/>
              <a:ext cx="60325" cy="0"/>
            </a:xfrm>
            <a:prstGeom prst="line">
              <a:avLst/>
            </a:prstGeom>
            <a:noFill/>
            <a:ln w="0">
              <a:solidFill>
                <a:srgbClr val="663300"/>
              </a:solidFill>
              <a:round/>
              <a:headEnd/>
              <a:tailEnd/>
            </a:ln>
          </p:spPr>
          <p:txBody>
            <a:bodyPr/>
            <a:lstStyle/>
            <a:p>
              <a:endParaRPr lang="en-US"/>
            </a:p>
          </p:txBody>
        </p:sp>
        <p:sp>
          <p:nvSpPr>
            <p:cNvPr id="37922" name="Line 34"/>
            <p:cNvSpPr>
              <a:spLocks noChangeShapeType="1"/>
            </p:cNvSpPr>
            <p:nvPr/>
          </p:nvSpPr>
          <p:spPr bwMode="auto">
            <a:xfrm>
              <a:off x="865188" y="3956050"/>
              <a:ext cx="60325" cy="0"/>
            </a:xfrm>
            <a:prstGeom prst="line">
              <a:avLst/>
            </a:prstGeom>
            <a:noFill/>
            <a:ln w="0">
              <a:solidFill>
                <a:srgbClr val="663300"/>
              </a:solidFill>
              <a:round/>
              <a:headEnd/>
              <a:tailEnd/>
            </a:ln>
          </p:spPr>
          <p:txBody>
            <a:bodyPr/>
            <a:lstStyle/>
            <a:p>
              <a:endParaRPr lang="en-US"/>
            </a:p>
          </p:txBody>
        </p:sp>
        <p:sp>
          <p:nvSpPr>
            <p:cNvPr id="37923" name="Line 35"/>
            <p:cNvSpPr>
              <a:spLocks noChangeShapeType="1"/>
            </p:cNvSpPr>
            <p:nvPr/>
          </p:nvSpPr>
          <p:spPr bwMode="auto">
            <a:xfrm>
              <a:off x="865188" y="3678238"/>
              <a:ext cx="60325" cy="0"/>
            </a:xfrm>
            <a:prstGeom prst="line">
              <a:avLst/>
            </a:prstGeom>
            <a:noFill/>
            <a:ln w="0">
              <a:solidFill>
                <a:srgbClr val="663300"/>
              </a:solidFill>
              <a:round/>
              <a:headEnd/>
              <a:tailEnd/>
            </a:ln>
          </p:spPr>
          <p:txBody>
            <a:bodyPr/>
            <a:lstStyle/>
            <a:p>
              <a:endParaRPr lang="en-US"/>
            </a:p>
          </p:txBody>
        </p:sp>
        <p:sp>
          <p:nvSpPr>
            <p:cNvPr id="37924" name="Line 36"/>
            <p:cNvSpPr>
              <a:spLocks noChangeShapeType="1"/>
            </p:cNvSpPr>
            <p:nvPr/>
          </p:nvSpPr>
          <p:spPr bwMode="auto">
            <a:xfrm>
              <a:off x="865188" y="3392488"/>
              <a:ext cx="60325" cy="0"/>
            </a:xfrm>
            <a:prstGeom prst="line">
              <a:avLst/>
            </a:prstGeom>
            <a:noFill/>
            <a:ln w="0">
              <a:solidFill>
                <a:srgbClr val="663300"/>
              </a:solidFill>
              <a:round/>
              <a:headEnd/>
              <a:tailEnd/>
            </a:ln>
          </p:spPr>
          <p:txBody>
            <a:bodyPr/>
            <a:lstStyle/>
            <a:p>
              <a:endParaRPr lang="en-US"/>
            </a:p>
          </p:txBody>
        </p:sp>
        <p:sp>
          <p:nvSpPr>
            <p:cNvPr id="37925" name="Line 37"/>
            <p:cNvSpPr>
              <a:spLocks noChangeShapeType="1"/>
            </p:cNvSpPr>
            <p:nvPr/>
          </p:nvSpPr>
          <p:spPr bwMode="auto">
            <a:xfrm>
              <a:off x="865188" y="3116263"/>
              <a:ext cx="60325" cy="0"/>
            </a:xfrm>
            <a:prstGeom prst="line">
              <a:avLst/>
            </a:prstGeom>
            <a:noFill/>
            <a:ln w="0">
              <a:solidFill>
                <a:srgbClr val="663300"/>
              </a:solidFill>
              <a:round/>
              <a:headEnd/>
              <a:tailEnd/>
            </a:ln>
          </p:spPr>
          <p:txBody>
            <a:bodyPr/>
            <a:lstStyle/>
            <a:p>
              <a:endParaRPr lang="en-US"/>
            </a:p>
          </p:txBody>
        </p:sp>
        <p:sp>
          <p:nvSpPr>
            <p:cNvPr id="37926" name="Line 38"/>
            <p:cNvSpPr>
              <a:spLocks noChangeShapeType="1"/>
            </p:cNvSpPr>
            <p:nvPr/>
          </p:nvSpPr>
          <p:spPr bwMode="auto">
            <a:xfrm>
              <a:off x="865188" y="2840038"/>
              <a:ext cx="60325" cy="0"/>
            </a:xfrm>
            <a:prstGeom prst="line">
              <a:avLst/>
            </a:prstGeom>
            <a:noFill/>
            <a:ln w="0">
              <a:solidFill>
                <a:srgbClr val="663300"/>
              </a:solidFill>
              <a:round/>
              <a:headEnd/>
              <a:tailEnd/>
            </a:ln>
          </p:spPr>
          <p:txBody>
            <a:bodyPr/>
            <a:lstStyle/>
            <a:p>
              <a:endParaRPr lang="en-US"/>
            </a:p>
          </p:txBody>
        </p:sp>
        <p:sp>
          <p:nvSpPr>
            <p:cNvPr id="37927" name="Line 39"/>
            <p:cNvSpPr>
              <a:spLocks noChangeShapeType="1"/>
            </p:cNvSpPr>
            <p:nvPr/>
          </p:nvSpPr>
          <p:spPr bwMode="auto">
            <a:xfrm>
              <a:off x="865188" y="2562225"/>
              <a:ext cx="60325" cy="0"/>
            </a:xfrm>
            <a:prstGeom prst="line">
              <a:avLst/>
            </a:prstGeom>
            <a:noFill/>
            <a:ln w="0">
              <a:solidFill>
                <a:srgbClr val="663300"/>
              </a:solidFill>
              <a:round/>
              <a:headEnd/>
              <a:tailEnd/>
            </a:ln>
          </p:spPr>
          <p:txBody>
            <a:bodyPr/>
            <a:lstStyle/>
            <a:p>
              <a:endParaRPr lang="en-US"/>
            </a:p>
          </p:txBody>
        </p:sp>
        <p:sp>
          <p:nvSpPr>
            <p:cNvPr id="37928" name="Line 40"/>
            <p:cNvSpPr>
              <a:spLocks noChangeShapeType="1"/>
            </p:cNvSpPr>
            <p:nvPr/>
          </p:nvSpPr>
          <p:spPr bwMode="auto">
            <a:xfrm>
              <a:off x="925513" y="4508500"/>
              <a:ext cx="3376612" cy="0"/>
            </a:xfrm>
            <a:prstGeom prst="line">
              <a:avLst/>
            </a:prstGeom>
            <a:noFill/>
            <a:ln w="0">
              <a:solidFill>
                <a:srgbClr val="663300"/>
              </a:solidFill>
              <a:round/>
              <a:headEnd/>
              <a:tailEnd/>
            </a:ln>
          </p:spPr>
          <p:txBody>
            <a:bodyPr/>
            <a:lstStyle/>
            <a:p>
              <a:endParaRPr lang="en-US"/>
            </a:p>
          </p:txBody>
        </p:sp>
        <p:sp>
          <p:nvSpPr>
            <p:cNvPr id="37929" name="Line 41"/>
            <p:cNvSpPr>
              <a:spLocks noChangeShapeType="1"/>
            </p:cNvSpPr>
            <p:nvPr/>
          </p:nvSpPr>
          <p:spPr bwMode="auto">
            <a:xfrm flipV="1">
              <a:off x="925513" y="4508500"/>
              <a:ext cx="0" cy="60325"/>
            </a:xfrm>
            <a:prstGeom prst="line">
              <a:avLst/>
            </a:prstGeom>
            <a:noFill/>
            <a:ln w="0">
              <a:solidFill>
                <a:srgbClr val="663300"/>
              </a:solidFill>
              <a:round/>
              <a:headEnd/>
              <a:tailEnd/>
            </a:ln>
          </p:spPr>
          <p:txBody>
            <a:bodyPr/>
            <a:lstStyle/>
            <a:p>
              <a:endParaRPr lang="en-US"/>
            </a:p>
          </p:txBody>
        </p:sp>
        <p:sp>
          <p:nvSpPr>
            <p:cNvPr id="37930" name="Line 42"/>
            <p:cNvSpPr>
              <a:spLocks noChangeShapeType="1"/>
            </p:cNvSpPr>
            <p:nvPr/>
          </p:nvSpPr>
          <p:spPr bwMode="auto">
            <a:xfrm flipV="1">
              <a:off x="1601788" y="4508500"/>
              <a:ext cx="0" cy="60325"/>
            </a:xfrm>
            <a:prstGeom prst="line">
              <a:avLst/>
            </a:prstGeom>
            <a:noFill/>
            <a:ln w="0">
              <a:solidFill>
                <a:srgbClr val="663300"/>
              </a:solidFill>
              <a:round/>
              <a:headEnd/>
              <a:tailEnd/>
            </a:ln>
          </p:spPr>
          <p:txBody>
            <a:bodyPr/>
            <a:lstStyle/>
            <a:p>
              <a:endParaRPr lang="en-US"/>
            </a:p>
          </p:txBody>
        </p:sp>
        <p:sp>
          <p:nvSpPr>
            <p:cNvPr id="37931" name="Line 43"/>
            <p:cNvSpPr>
              <a:spLocks noChangeShapeType="1"/>
            </p:cNvSpPr>
            <p:nvPr/>
          </p:nvSpPr>
          <p:spPr bwMode="auto">
            <a:xfrm flipV="1">
              <a:off x="2276475" y="4508500"/>
              <a:ext cx="0" cy="60325"/>
            </a:xfrm>
            <a:prstGeom prst="line">
              <a:avLst/>
            </a:prstGeom>
            <a:noFill/>
            <a:ln w="0">
              <a:solidFill>
                <a:srgbClr val="663300"/>
              </a:solidFill>
              <a:round/>
              <a:headEnd/>
              <a:tailEnd/>
            </a:ln>
          </p:spPr>
          <p:txBody>
            <a:bodyPr/>
            <a:lstStyle/>
            <a:p>
              <a:endParaRPr lang="en-US"/>
            </a:p>
          </p:txBody>
        </p:sp>
        <p:sp>
          <p:nvSpPr>
            <p:cNvPr id="37932" name="Line 44"/>
            <p:cNvSpPr>
              <a:spLocks noChangeShapeType="1"/>
            </p:cNvSpPr>
            <p:nvPr/>
          </p:nvSpPr>
          <p:spPr bwMode="auto">
            <a:xfrm flipV="1">
              <a:off x="2951163" y="4508500"/>
              <a:ext cx="0" cy="60325"/>
            </a:xfrm>
            <a:prstGeom prst="line">
              <a:avLst/>
            </a:prstGeom>
            <a:noFill/>
            <a:ln w="0">
              <a:solidFill>
                <a:srgbClr val="663300"/>
              </a:solidFill>
              <a:round/>
              <a:headEnd/>
              <a:tailEnd/>
            </a:ln>
          </p:spPr>
          <p:txBody>
            <a:bodyPr/>
            <a:lstStyle/>
            <a:p>
              <a:endParaRPr lang="en-US"/>
            </a:p>
          </p:txBody>
        </p:sp>
        <p:sp>
          <p:nvSpPr>
            <p:cNvPr id="37933" name="Line 45"/>
            <p:cNvSpPr>
              <a:spLocks noChangeShapeType="1"/>
            </p:cNvSpPr>
            <p:nvPr/>
          </p:nvSpPr>
          <p:spPr bwMode="auto">
            <a:xfrm flipV="1">
              <a:off x="3627438" y="4508500"/>
              <a:ext cx="0" cy="60325"/>
            </a:xfrm>
            <a:prstGeom prst="line">
              <a:avLst/>
            </a:prstGeom>
            <a:noFill/>
            <a:ln w="0">
              <a:solidFill>
                <a:srgbClr val="663300"/>
              </a:solidFill>
              <a:round/>
              <a:headEnd/>
              <a:tailEnd/>
            </a:ln>
          </p:spPr>
          <p:txBody>
            <a:bodyPr/>
            <a:lstStyle/>
            <a:p>
              <a:endParaRPr lang="en-US"/>
            </a:p>
          </p:txBody>
        </p:sp>
        <p:sp>
          <p:nvSpPr>
            <p:cNvPr id="37934" name="Line 46"/>
            <p:cNvSpPr>
              <a:spLocks noChangeShapeType="1"/>
            </p:cNvSpPr>
            <p:nvPr/>
          </p:nvSpPr>
          <p:spPr bwMode="auto">
            <a:xfrm flipV="1">
              <a:off x="4302125" y="4508500"/>
              <a:ext cx="0" cy="60325"/>
            </a:xfrm>
            <a:prstGeom prst="line">
              <a:avLst/>
            </a:prstGeom>
            <a:noFill/>
            <a:ln w="0">
              <a:solidFill>
                <a:srgbClr val="663300"/>
              </a:solidFill>
              <a:round/>
              <a:headEnd/>
              <a:tailEnd/>
            </a:ln>
          </p:spPr>
          <p:txBody>
            <a:bodyPr/>
            <a:lstStyle/>
            <a:p>
              <a:endParaRPr lang="en-US"/>
            </a:p>
          </p:txBody>
        </p:sp>
        <p:sp>
          <p:nvSpPr>
            <p:cNvPr id="37935" name="Freeform 47"/>
            <p:cNvSpPr>
              <a:spLocks/>
            </p:cNvSpPr>
            <p:nvPr/>
          </p:nvSpPr>
          <p:spPr bwMode="auto">
            <a:xfrm>
              <a:off x="925513" y="2855913"/>
              <a:ext cx="3238500" cy="1652587"/>
            </a:xfrm>
            <a:custGeom>
              <a:avLst/>
              <a:gdLst/>
              <a:ahLst/>
              <a:cxnLst>
                <a:cxn ang="0">
                  <a:pos x="0" y="2"/>
                </a:cxn>
                <a:cxn ang="0">
                  <a:pos x="47" y="49"/>
                </a:cxn>
                <a:cxn ang="0">
                  <a:pos x="55" y="0"/>
                </a:cxn>
                <a:cxn ang="0">
                  <a:pos x="78" y="63"/>
                </a:cxn>
                <a:cxn ang="0">
                  <a:pos x="86" y="54"/>
                </a:cxn>
                <a:cxn ang="0">
                  <a:pos x="101" y="91"/>
                </a:cxn>
                <a:cxn ang="0">
                  <a:pos x="109" y="84"/>
                </a:cxn>
                <a:cxn ang="0">
                  <a:pos x="125" y="119"/>
                </a:cxn>
                <a:cxn ang="0">
                  <a:pos x="133" y="110"/>
                </a:cxn>
                <a:cxn ang="0">
                  <a:pos x="140" y="110"/>
                </a:cxn>
                <a:cxn ang="0">
                  <a:pos x="148" y="121"/>
                </a:cxn>
                <a:cxn ang="0">
                  <a:pos x="156" y="133"/>
                </a:cxn>
                <a:cxn ang="0">
                  <a:pos x="164" y="144"/>
                </a:cxn>
                <a:cxn ang="0">
                  <a:pos x="172" y="139"/>
                </a:cxn>
                <a:cxn ang="0">
                  <a:pos x="179" y="147"/>
                </a:cxn>
                <a:cxn ang="0">
                  <a:pos x="187" y="152"/>
                </a:cxn>
                <a:cxn ang="0">
                  <a:pos x="195" y="153"/>
                </a:cxn>
                <a:cxn ang="0">
                  <a:pos x="203" y="146"/>
                </a:cxn>
                <a:cxn ang="0">
                  <a:pos x="211" y="156"/>
                </a:cxn>
                <a:cxn ang="0">
                  <a:pos x="234" y="167"/>
                </a:cxn>
                <a:cxn ang="0">
                  <a:pos x="242" y="164"/>
                </a:cxn>
                <a:cxn ang="0">
                  <a:pos x="250" y="164"/>
                </a:cxn>
                <a:cxn ang="0">
                  <a:pos x="257" y="170"/>
                </a:cxn>
                <a:cxn ang="0">
                  <a:pos x="273" y="172"/>
                </a:cxn>
                <a:cxn ang="0">
                  <a:pos x="281" y="177"/>
                </a:cxn>
                <a:cxn ang="0">
                  <a:pos x="304" y="179"/>
                </a:cxn>
                <a:cxn ang="0">
                  <a:pos x="320" y="188"/>
                </a:cxn>
                <a:cxn ang="0">
                  <a:pos x="374" y="191"/>
                </a:cxn>
              </a:cxnLst>
              <a:rect l="0" t="0" r="r" b="b"/>
              <a:pathLst>
                <a:path w="374" h="191">
                  <a:moveTo>
                    <a:pt x="0" y="2"/>
                  </a:moveTo>
                  <a:lnTo>
                    <a:pt x="47" y="49"/>
                  </a:lnTo>
                  <a:lnTo>
                    <a:pt x="55" y="0"/>
                  </a:lnTo>
                  <a:lnTo>
                    <a:pt x="78" y="63"/>
                  </a:lnTo>
                  <a:lnTo>
                    <a:pt x="86" y="54"/>
                  </a:lnTo>
                  <a:lnTo>
                    <a:pt x="101" y="91"/>
                  </a:lnTo>
                  <a:lnTo>
                    <a:pt x="109" y="84"/>
                  </a:lnTo>
                  <a:lnTo>
                    <a:pt x="125" y="119"/>
                  </a:lnTo>
                  <a:lnTo>
                    <a:pt x="133" y="110"/>
                  </a:lnTo>
                  <a:lnTo>
                    <a:pt x="140" y="110"/>
                  </a:lnTo>
                  <a:lnTo>
                    <a:pt x="148" y="121"/>
                  </a:lnTo>
                  <a:lnTo>
                    <a:pt x="156" y="133"/>
                  </a:lnTo>
                  <a:lnTo>
                    <a:pt x="164" y="144"/>
                  </a:lnTo>
                  <a:lnTo>
                    <a:pt x="172" y="139"/>
                  </a:lnTo>
                  <a:lnTo>
                    <a:pt x="179" y="147"/>
                  </a:lnTo>
                  <a:lnTo>
                    <a:pt x="187" y="152"/>
                  </a:lnTo>
                  <a:lnTo>
                    <a:pt x="195" y="153"/>
                  </a:lnTo>
                  <a:lnTo>
                    <a:pt x="203" y="146"/>
                  </a:lnTo>
                  <a:lnTo>
                    <a:pt x="211" y="156"/>
                  </a:lnTo>
                  <a:lnTo>
                    <a:pt x="234" y="167"/>
                  </a:lnTo>
                  <a:lnTo>
                    <a:pt x="242" y="164"/>
                  </a:lnTo>
                  <a:lnTo>
                    <a:pt x="250" y="164"/>
                  </a:lnTo>
                  <a:lnTo>
                    <a:pt x="257" y="170"/>
                  </a:lnTo>
                  <a:lnTo>
                    <a:pt x="273" y="172"/>
                  </a:lnTo>
                  <a:lnTo>
                    <a:pt x="281" y="177"/>
                  </a:lnTo>
                  <a:lnTo>
                    <a:pt x="304" y="179"/>
                  </a:lnTo>
                  <a:lnTo>
                    <a:pt x="320" y="188"/>
                  </a:lnTo>
                  <a:lnTo>
                    <a:pt x="374" y="191"/>
                  </a:lnTo>
                </a:path>
              </a:pathLst>
            </a:custGeom>
            <a:noFill/>
            <a:ln w="25400">
              <a:solidFill>
                <a:schemeClr val="accent1"/>
              </a:solidFill>
              <a:prstDash val="solid"/>
              <a:round/>
              <a:headEnd/>
              <a:tailEnd/>
            </a:ln>
          </p:spPr>
          <p:txBody>
            <a:bodyPr/>
            <a:lstStyle/>
            <a:p>
              <a:endParaRPr lang="en-US"/>
            </a:p>
          </p:txBody>
        </p:sp>
        <p:sp>
          <p:nvSpPr>
            <p:cNvPr id="37936" name="Rectangle 48"/>
            <p:cNvSpPr>
              <a:spLocks noChangeArrowheads="1"/>
            </p:cNvSpPr>
            <p:nvPr/>
          </p:nvSpPr>
          <p:spPr bwMode="auto">
            <a:xfrm>
              <a:off x="684213" y="4405313"/>
              <a:ext cx="101600" cy="244475"/>
            </a:xfrm>
            <a:prstGeom prst="rect">
              <a:avLst/>
            </a:prstGeom>
            <a:noFill/>
            <a:ln w="9525">
              <a:noFill/>
              <a:miter lim="800000"/>
              <a:headEnd/>
              <a:tailEnd/>
            </a:ln>
          </p:spPr>
          <p:txBody>
            <a:bodyPr wrap="none" lIns="0" tIns="0" rIns="0" bIns="0">
              <a:spAutoFit/>
            </a:bodyPr>
            <a:lstStyle/>
            <a:p>
              <a:r>
                <a:rPr lang="en-US" sz="1600">
                  <a:solidFill>
                    <a:srgbClr val="663300"/>
                  </a:solidFill>
                </a:rPr>
                <a:t>0</a:t>
              </a:r>
              <a:endParaRPr lang="en-US"/>
            </a:p>
          </p:txBody>
        </p:sp>
        <p:sp>
          <p:nvSpPr>
            <p:cNvPr id="37937" name="Rectangle 49"/>
            <p:cNvSpPr>
              <a:spLocks noChangeArrowheads="1"/>
            </p:cNvSpPr>
            <p:nvPr/>
          </p:nvSpPr>
          <p:spPr bwMode="auto">
            <a:xfrm>
              <a:off x="684213" y="4129088"/>
              <a:ext cx="101600" cy="244475"/>
            </a:xfrm>
            <a:prstGeom prst="rect">
              <a:avLst/>
            </a:prstGeom>
            <a:noFill/>
            <a:ln w="9525">
              <a:noFill/>
              <a:miter lim="800000"/>
              <a:headEnd/>
              <a:tailEnd/>
            </a:ln>
          </p:spPr>
          <p:txBody>
            <a:bodyPr wrap="none" lIns="0" tIns="0" rIns="0" bIns="0">
              <a:spAutoFit/>
            </a:bodyPr>
            <a:lstStyle/>
            <a:p>
              <a:r>
                <a:rPr lang="en-US" sz="1600">
                  <a:solidFill>
                    <a:srgbClr val="663300"/>
                  </a:solidFill>
                </a:rPr>
                <a:t>5</a:t>
              </a:r>
              <a:endParaRPr lang="en-US"/>
            </a:p>
          </p:txBody>
        </p:sp>
        <p:sp>
          <p:nvSpPr>
            <p:cNvPr id="37938" name="Rectangle 50"/>
            <p:cNvSpPr>
              <a:spLocks noChangeArrowheads="1"/>
            </p:cNvSpPr>
            <p:nvPr/>
          </p:nvSpPr>
          <p:spPr bwMode="auto">
            <a:xfrm>
              <a:off x="588963" y="3851275"/>
              <a:ext cx="203200" cy="244475"/>
            </a:xfrm>
            <a:prstGeom prst="rect">
              <a:avLst/>
            </a:prstGeom>
            <a:noFill/>
            <a:ln w="9525">
              <a:noFill/>
              <a:miter lim="800000"/>
              <a:headEnd/>
              <a:tailEnd/>
            </a:ln>
          </p:spPr>
          <p:txBody>
            <a:bodyPr wrap="none" lIns="0" tIns="0" rIns="0" bIns="0">
              <a:spAutoFit/>
            </a:bodyPr>
            <a:lstStyle/>
            <a:p>
              <a:r>
                <a:rPr lang="en-US" sz="1600">
                  <a:solidFill>
                    <a:srgbClr val="663300"/>
                  </a:solidFill>
                </a:rPr>
                <a:t>10</a:t>
              </a:r>
              <a:endParaRPr lang="en-US"/>
            </a:p>
          </p:txBody>
        </p:sp>
        <p:sp>
          <p:nvSpPr>
            <p:cNvPr id="37939" name="Rectangle 51"/>
            <p:cNvSpPr>
              <a:spLocks noChangeArrowheads="1"/>
            </p:cNvSpPr>
            <p:nvPr/>
          </p:nvSpPr>
          <p:spPr bwMode="auto">
            <a:xfrm>
              <a:off x="588963" y="3575050"/>
              <a:ext cx="203200" cy="244475"/>
            </a:xfrm>
            <a:prstGeom prst="rect">
              <a:avLst/>
            </a:prstGeom>
            <a:noFill/>
            <a:ln w="9525">
              <a:noFill/>
              <a:miter lim="800000"/>
              <a:headEnd/>
              <a:tailEnd/>
            </a:ln>
          </p:spPr>
          <p:txBody>
            <a:bodyPr wrap="none" lIns="0" tIns="0" rIns="0" bIns="0">
              <a:spAutoFit/>
            </a:bodyPr>
            <a:lstStyle/>
            <a:p>
              <a:r>
                <a:rPr lang="en-US" sz="1600">
                  <a:solidFill>
                    <a:srgbClr val="663300"/>
                  </a:solidFill>
                </a:rPr>
                <a:t>15</a:t>
              </a:r>
              <a:endParaRPr lang="en-US"/>
            </a:p>
          </p:txBody>
        </p:sp>
        <p:sp>
          <p:nvSpPr>
            <p:cNvPr id="37940" name="Rectangle 52"/>
            <p:cNvSpPr>
              <a:spLocks noChangeArrowheads="1"/>
            </p:cNvSpPr>
            <p:nvPr/>
          </p:nvSpPr>
          <p:spPr bwMode="auto">
            <a:xfrm>
              <a:off x="588963" y="3289300"/>
              <a:ext cx="203200" cy="244475"/>
            </a:xfrm>
            <a:prstGeom prst="rect">
              <a:avLst/>
            </a:prstGeom>
            <a:noFill/>
            <a:ln w="9525">
              <a:noFill/>
              <a:miter lim="800000"/>
              <a:headEnd/>
              <a:tailEnd/>
            </a:ln>
          </p:spPr>
          <p:txBody>
            <a:bodyPr wrap="none" lIns="0" tIns="0" rIns="0" bIns="0">
              <a:spAutoFit/>
            </a:bodyPr>
            <a:lstStyle/>
            <a:p>
              <a:r>
                <a:rPr lang="en-US" sz="1600">
                  <a:solidFill>
                    <a:srgbClr val="663300"/>
                  </a:solidFill>
                </a:rPr>
                <a:t>20</a:t>
              </a:r>
              <a:endParaRPr lang="en-US"/>
            </a:p>
          </p:txBody>
        </p:sp>
        <p:sp>
          <p:nvSpPr>
            <p:cNvPr id="37941" name="Rectangle 53"/>
            <p:cNvSpPr>
              <a:spLocks noChangeArrowheads="1"/>
            </p:cNvSpPr>
            <p:nvPr/>
          </p:nvSpPr>
          <p:spPr bwMode="auto">
            <a:xfrm>
              <a:off x="588963" y="3013075"/>
              <a:ext cx="203200" cy="244475"/>
            </a:xfrm>
            <a:prstGeom prst="rect">
              <a:avLst/>
            </a:prstGeom>
            <a:noFill/>
            <a:ln w="9525">
              <a:noFill/>
              <a:miter lim="800000"/>
              <a:headEnd/>
              <a:tailEnd/>
            </a:ln>
          </p:spPr>
          <p:txBody>
            <a:bodyPr wrap="none" lIns="0" tIns="0" rIns="0" bIns="0">
              <a:spAutoFit/>
            </a:bodyPr>
            <a:lstStyle/>
            <a:p>
              <a:r>
                <a:rPr lang="en-US" sz="1600">
                  <a:solidFill>
                    <a:srgbClr val="663300"/>
                  </a:solidFill>
                </a:rPr>
                <a:t>25</a:t>
              </a:r>
              <a:endParaRPr lang="en-US"/>
            </a:p>
          </p:txBody>
        </p:sp>
        <p:sp>
          <p:nvSpPr>
            <p:cNvPr id="37942" name="Rectangle 54"/>
            <p:cNvSpPr>
              <a:spLocks noChangeArrowheads="1"/>
            </p:cNvSpPr>
            <p:nvPr/>
          </p:nvSpPr>
          <p:spPr bwMode="auto">
            <a:xfrm>
              <a:off x="588963" y="2735263"/>
              <a:ext cx="203200" cy="244475"/>
            </a:xfrm>
            <a:prstGeom prst="rect">
              <a:avLst/>
            </a:prstGeom>
            <a:noFill/>
            <a:ln w="9525">
              <a:noFill/>
              <a:miter lim="800000"/>
              <a:headEnd/>
              <a:tailEnd/>
            </a:ln>
          </p:spPr>
          <p:txBody>
            <a:bodyPr wrap="none" lIns="0" tIns="0" rIns="0" bIns="0">
              <a:spAutoFit/>
            </a:bodyPr>
            <a:lstStyle/>
            <a:p>
              <a:r>
                <a:rPr lang="en-US" sz="1600">
                  <a:solidFill>
                    <a:srgbClr val="663300"/>
                  </a:solidFill>
                </a:rPr>
                <a:t>30</a:t>
              </a:r>
              <a:endParaRPr lang="en-US"/>
            </a:p>
          </p:txBody>
        </p:sp>
        <p:sp>
          <p:nvSpPr>
            <p:cNvPr id="37943" name="Rectangle 55"/>
            <p:cNvSpPr>
              <a:spLocks noChangeArrowheads="1"/>
            </p:cNvSpPr>
            <p:nvPr/>
          </p:nvSpPr>
          <p:spPr bwMode="auto">
            <a:xfrm>
              <a:off x="588963" y="2459038"/>
              <a:ext cx="203200" cy="244475"/>
            </a:xfrm>
            <a:prstGeom prst="rect">
              <a:avLst/>
            </a:prstGeom>
            <a:noFill/>
            <a:ln w="9525">
              <a:noFill/>
              <a:miter lim="800000"/>
              <a:headEnd/>
              <a:tailEnd/>
            </a:ln>
          </p:spPr>
          <p:txBody>
            <a:bodyPr wrap="none" lIns="0" tIns="0" rIns="0" bIns="0">
              <a:spAutoFit/>
            </a:bodyPr>
            <a:lstStyle/>
            <a:p>
              <a:r>
                <a:rPr lang="en-US" sz="1600">
                  <a:solidFill>
                    <a:srgbClr val="663300"/>
                  </a:solidFill>
                </a:rPr>
                <a:t>35</a:t>
              </a:r>
              <a:endParaRPr lang="en-US"/>
            </a:p>
          </p:txBody>
        </p:sp>
        <p:sp>
          <p:nvSpPr>
            <p:cNvPr id="37944" name="Rectangle 56"/>
            <p:cNvSpPr>
              <a:spLocks noChangeArrowheads="1"/>
            </p:cNvSpPr>
            <p:nvPr/>
          </p:nvSpPr>
          <p:spPr bwMode="auto">
            <a:xfrm>
              <a:off x="735013" y="4708525"/>
              <a:ext cx="406400" cy="244475"/>
            </a:xfrm>
            <a:prstGeom prst="rect">
              <a:avLst/>
            </a:prstGeom>
            <a:noFill/>
            <a:ln w="9525">
              <a:noFill/>
              <a:miter lim="800000"/>
              <a:headEnd/>
              <a:tailEnd/>
            </a:ln>
          </p:spPr>
          <p:txBody>
            <a:bodyPr wrap="none" lIns="0" tIns="0" rIns="0" bIns="0">
              <a:spAutoFit/>
            </a:bodyPr>
            <a:lstStyle/>
            <a:p>
              <a:r>
                <a:rPr lang="en-US" sz="1600">
                  <a:solidFill>
                    <a:srgbClr val="663300"/>
                  </a:solidFill>
                </a:rPr>
                <a:t>1900</a:t>
              </a:r>
              <a:endParaRPr lang="en-US"/>
            </a:p>
          </p:txBody>
        </p:sp>
        <p:sp>
          <p:nvSpPr>
            <p:cNvPr id="37945" name="Rectangle 57"/>
            <p:cNvSpPr>
              <a:spLocks noChangeArrowheads="1"/>
            </p:cNvSpPr>
            <p:nvPr/>
          </p:nvSpPr>
          <p:spPr bwMode="auto">
            <a:xfrm>
              <a:off x="1411288" y="4708525"/>
              <a:ext cx="406400" cy="244475"/>
            </a:xfrm>
            <a:prstGeom prst="rect">
              <a:avLst/>
            </a:prstGeom>
            <a:noFill/>
            <a:ln w="9525">
              <a:noFill/>
              <a:miter lim="800000"/>
              <a:headEnd/>
              <a:tailEnd/>
            </a:ln>
          </p:spPr>
          <p:txBody>
            <a:bodyPr wrap="none" lIns="0" tIns="0" rIns="0" bIns="0">
              <a:spAutoFit/>
            </a:bodyPr>
            <a:lstStyle/>
            <a:p>
              <a:r>
                <a:rPr lang="en-US" sz="1600">
                  <a:solidFill>
                    <a:srgbClr val="663300"/>
                  </a:solidFill>
                </a:rPr>
                <a:t>1910</a:t>
              </a:r>
              <a:endParaRPr lang="en-US"/>
            </a:p>
          </p:txBody>
        </p:sp>
        <p:sp>
          <p:nvSpPr>
            <p:cNvPr id="37946" name="Rectangle 58"/>
            <p:cNvSpPr>
              <a:spLocks noChangeArrowheads="1"/>
            </p:cNvSpPr>
            <p:nvPr/>
          </p:nvSpPr>
          <p:spPr bwMode="auto">
            <a:xfrm>
              <a:off x="2085975" y="4708525"/>
              <a:ext cx="406400" cy="244475"/>
            </a:xfrm>
            <a:prstGeom prst="rect">
              <a:avLst/>
            </a:prstGeom>
            <a:noFill/>
            <a:ln w="9525">
              <a:noFill/>
              <a:miter lim="800000"/>
              <a:headEnd/>
              <a:tailEnd/>
            </a:ln>
          </p:spPr>
          <p:txBody>
            <a:bodyPr wrap="none" lIns="0" tIns="0" rIns="0" bIns="0">
              <a:spAutoFit/>
            </a:bodyPr>
            <a:lstStyle/>
            <a:p>
              <a:r>
                <a:rPr lang="en-US" sz="1600">
                  <a:solidFill>
                    <a:srgbClr val="663300"/>
                  </a:solidFill>
                </a:rPr>
                <a:t>1920</a:t>
              </a:r>
              <a:endParaRPr lang="en-US"/>
            </a:p>
          </p:txBody>
        </p:sp>
        <p:sp>
          <p:nvSpPr>
            <p:cNvPr id="37947" name="Rectangle 59"/>
            <p:cNvSpPr>
              <a:spLocks noChangeArrowheads="1"/>
            </p:cNvSpPr>
            <p:nvPr/>
          </p:nvSpPr>
          <p:spPr bwMode="auto">
            <a:xfrm>
              <a:off x="2760663" y="4708525"/>
              <a:ext cx="406400" cy="244475"/>
            </a:xfrm>
            <a:prstGeom prst="rect">
              <a:avLst/>
            </a:prstGeom>
            <a:noFill/>
            <a:ln w="9525">
              <a:noFill/>
              <a:miter lim="800000"/>
              <a:headEnd/>
              <a:tailEnd/>
            </a:ln>
          </p:spPr>
          <p:txBody>
            <a:bodyPr wrap="none" lIns="0" tIns="0" rIns="0" bIns="0">
              <a:spAutoFit/>
            </a:bodyPr>
            <a:lstStyle/>
            <a:p>
              <a:r>
                <a:rPr lang="en-US" sz="1600">
                  <a:solidFill>
                    <a:srgbClr val="663300"/>
                  </a:solidFill>
                </a:rPr>
                <a:t>1930</a:t>
              </a:r>
              <a:endParaRPr lang="en-US"/>
            </a:p>
          </p:txBody>
        </p:sp>
        <p:sp>
          <p:nvSpPr>
            <p:cNvPr id="37948" name="Rectangle 60"/>
            <p:cNvSpPr>
              <a:spLocks noChangeArrowheads="1"/>
            </p:cNvSpPr>
            <p:nvPr/>
          </p:nvSpPr>
          <p:spPr bwMode="auto">
            <a:xfrm>
              <a:off x="3436938" y="4708525"/>
              <a:ext cx="406400" cy="244475"/>
            </a:xfrm>
            <a:prstGeom prst="rect">
              <a:avLst/>
            </a:prstGeom>
            <a:noFill/>
            <a:ln w="9525">
              <a:noFill/>
              <a:miter lim="800000"/>
              <a:headEnd/>
              <a:tailEnd/>
            </a:ln>
          </p:spPr>
          <p:txBody>
            <a:bodyPr wrap="none" lIns="0" tIns="0" rIns="0" bIns="0">
              <a:spAutoFit/>
            </a:bodyPr>
            <a:lstStyle/>
            <a:p>
              <a:r>
                <a:rPr lang="en-US" sz="1600">
                  <a:solidFill>
                    <a:srgbClr val="663300"/>
                  </a:solidFill>
                </a:rPr>
                <a:t>1940</a:t>
              </a:r>
              <a:endParaRPr lang="en-US"/>
            </a:p>
          </p:txBody>
        </p:sp>
        <p:sp>
          <p:nvSpPr>
            <p:cNvPr id="37949" name="Rectangle 61"/>
            <p:cNvSpPr>
              <a:spLocks noChangeArrowheads="1"/>
            </p:cNvSpPr>
            <p:nvPr/>
          </p:nvSpPr>
          <p:spPr bwMode="auto">
            <a:xfrm>
              <a:off x="4111625" y="4708525"/>
              <a:ext cx="406400" cy="244475"/>
            </a:xfrm>
            <a:prstGeom prst="rect">
              <a:avLst/>
            </a:prstGeom>
            <a:noFill/>
            <a:ln w="9525">
              <a:noFill/>
              <a:miter lim="800000"/>
              <a:headEnd/>
              <a:tailEnd/>
            </a:ln>
          </p:spPr>
          <p:txBody>
            <a:bodyPr wrap="none" lIns="0" tIns="0" rIns="0" bIns="0">
              <a:spAutoFit/>
            </a:bodyPr>
            <a:lstStyle/>
            <a:p>
              <a:r>
                <a:rPr lang="en-US" sz="1600">
                  <a:solidFill>
                    <a:srgbClr val="663300"/>
                  </a:solidFill>
                </a:rPr>
                <a:t>1950</a:t>
              </a:r>
              <a:endParaRPr lang="en-US"/>
            </a:p>
          </p:txBody>
        </p:sp>
        <p:sp>
          <p:nvSpPr>
            <p:cNvPr id="37950" name="Rectangle 62"/>
            <p:cNvSpPr>
              <a:spLocks noChangeArrowheads="1"/>
            </p:cNvSpPr>
            <p:nvPr/>
          </p:nvSpPr>
          <p:spPr bwMode="auto">
            <a:xfrm>
              <a:off x="2449513" y="5072063"/>
              <a:ext cx="350837" cy="244475"/>
            </a:xfrm>
            <a:prstGeom prst="rect">
              <a:avLst/>
            </a:prstGeom>
            <a:noFill/>
            <a:ln w="9525">
              <a:noFill/>
              <a:miter lim="800000"/>
              <a:headEnd/>
              <a:tailEnd/>
            </a:ln>
          </p:spPr>
          <p:txBody>
            <a:bodyPr wrap="none" lIns="0" tIns="0" rIns="0" bIns="0">
              <a:spAutoFit/>
            </a:bodyPr>
            <a:lstStyle/>
            <a:p>
              <a:r>
                <a:rPr lang="en-US" sz="1600">
                  <a:solidFill>
                    <a:srgbClr val="663300"/>
                  </a:solidFill>
                </a:rPr>
                <a:t>year</a:t>
              </a:r>
              <a:endParaRPr lang="en-US"/>
            </a:p>
          </p:txBody>
        </p:sp>
        <p:sp>
          <p:nvSpPr>
            <p:cNvPr id="37951" name="Rectangle 63"/>
            <p:cNvSpPr>
              <a:spLocks noChangeArrowheads="1"/>
            </p:cNvSpPr>
            <p:nvPr/>
          </p:nvSpPr>
          <p:spPr bwMode="auto">
            <a:xfrm rot="16200000">
              <a:off x="-501649" y="3441700"/>
              <a:ext cx="1593850" cy="244475"/>
            </a:xfrm>
            <a:prstGeom prst="rect">
              <a:avLst/>
            </a:prstGeom>
            <a:noFill/>
            <a:ln w="9525">
              <a:noFill/>
              <a:miter lim="800000"/>
              <a:headEnd/>
              <a:tailEnd/>
            </a:ln>
          </p:spPr>
          <p:txBody>
            <a:bodyPr wrap="none" lIns="0" tIns="0" rIns="0" bIns="0">
              <a:spAutoFit/>
            </a:bodyPr>
            <a:lstStyle/>
            <a:p>
              <a:r>
                <a:rPr lang="en-US" sz="1600">
                  <a:solidFill>
                    <a:srgbClr val="663300"/>
                  </a:solidFill>
                </a:rPr>
                <a:t>deaths per 100,000 </a:t>
              </a:r>
              <a:endParaRPr lang="en-US"/>
            </a:p>
          </p:txBody>
        </p:sp>
      </p:grpSp>
      <p:sp>
        <p:nvSpPr>
          <p:cNvPr id="52" name="Rectangle 51"/>
          <p:cNvSpPr/>
          <p:nvPr/>
        </p:nvSpPr>
        <p:spPr>
          <a:xfrm>
            <a:off x="5305675" y="5834390"/>
            <a:ext cx="2605200" cy="523220"/>
          </a:xfrm>
          <a:prstGeom prst="rect">
            <a:avLst/>
          </a:prstGeom>
        </p:spPr>
        <p:txBody>
          <a:bodyPr wrap="none">
            <a:spAutoFit/>
          </a:bodyPr>
          <a:lstStyle/>
          <a:p>
            <a:r>
              <a:rPr lang="en-US" i="1" dirty="0"/>
              <a:t>Salmonella </a:t>
            </a:r>
            <a:r>
              <a:rPr lang="en-US" i="1" dirty="0" err="1"/>
              <a:t>typhi</a:t>
            </a:r>
            <a:endParaRPr lang="en-US" dirty="0"/>
          </a:p>
        </p:txBody>
      </p:sp>
      <p:sp>
        <p:nvSpPr>
          <p:cNvPr id="3" name="Rectangle 2"/>
          <p:cNvSpPr/>
          <p:nvPr/>
        </p:nvSpPr>
        <p:spPr>
          <a:xfrm>
            <a:off x="295275" y="6341649"/>
            <a:ext cx="8622387" cy="400110"/>
          </a:xfrm>
          <a:prstGeom prst="rect">
            <a:avLst/>
          </a:prstGeom>
        </p:spPr>
        <p:txBody>
          <a:bodyPr wrap="square">
            <a:spAutoFit/>
          </a:bodyPr>
          <a:lstStyle/>
          <a:p>
            <a:r>
              <a:rPr lang="en-US" sz="2000" dirty="0"/>
              <a:t>oral (e.g., ingestion of contaminated food, fecal particles, or contaminated water).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a:t>Chlorine Cause and Effect:</a:t>
            </a:r>
            <a:br>
              <a:rPr lang="en-US" sz="4000"/>
            </a:br>
            <a:r>
              <a:rPr lang="en-US" sz="4000"/>
              <a:t>What else would you like to know…</a:t>
            </a:r>
          </a:p>
        </p:txBody>
      </p:sp>
      <p:sp>
        <p:nvSpPr>
          <p:cNvPr id="39939" name="Rectangle 3"/>
          <p:cNvSpPr>
            <a:spLocks noGrp="1" noChangeArrowheads="1"/>
          </p:cNvSpPr>
          <p:nvPr>
            <p:ph idx="1"/>
          </p:nvPr>
        </p:nvSpPr>
        <p:spPr/>
        <p:txBody>
          <a:bodyPr/>
          <a:lstStyle/>
          <a:p>
            <a:pPr>
              <a:lnSpc>
                <a:spcPct val="90000"/>
              </a:lnSpc>
            </a:pPr>
            <a:r>
              <a:rPr lang="en-US" dirty="0"/>
              <a:t>What was the mortality rate before the introduction of chlorine?</a:t>
            </a:r>
          </a:p>
          <a:p>
            <a:pPr>
              <a:lnSpc>
                <a:spcPct val="90000"/>
              </a:lnSpc>
            </a:pPr>
            <a:r>
              <a:rPr lang="en-US" dirty="0"/>
              <a:t>When did other cities adopt chlorination?</a:t>
            </a:r>
          </a:p>
          <a:p>
            <a:pPr>
              <a:lnSpc>
                <a:spcPct val="90000"/>
              </a:lnSpc>
            </a:pPr>
            <a:r>
              <a:rPr lang="en-US" dirty="0"/>
              <a:t>How did the mortality rate change for cities when they began chlorinating?</a:t>
            </a:r>
          </a:p>
          <a:p>
            <a:pPr>
              <a:lnSpc>
                <a:spcPct val="90000"/>
              </a:lnSpc>
            </a:pPr>
            <a:r>
              <a:rPr lang="en-US" dirty="0"/>
              <a:t>What other changes were occurring during the 1900s that may have influenced mortality?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9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sz="4000"/>
              <a:t>Disease rates as measures of efficiency</a:t>
            </a:r>
          </a:p>
        </p:txBody>
      </p:sp>
      <p:sp>
        <p:nvSpPr>
          <p:cNvPr id="285699" name="Rectangle 3"/>
          <p:cNvSpPr>
            <a:spLocks noGrp="1" noChangeArrowheads="1"/>
          </p:cNvSpPr>
          <p:nvPr>
            <p:ph idx="1"/>
          </p:nvPr>
        </p:nvSpPr>
        <p:spPr/>
        <p:txBody>
          <a:bodyPr/>
          <a:lstStyle/>
          <a:p>
            <a:pPr marL="0" indent="0">
              <a:lnSpc>
                <a:spcPct val="90000"/>
              </a:lnSpc>
              <a:buNone/>
            </a:pPr>
            <a:r>
              <a:rPr lang="en-US" sz="2400" dirty="0"/>
              <a:t>“The final criterion of the efficiency of a purification plant is the absence or prevalence in the community of water-borne diseases. Typhoid fever being the most typical and widespread of such diseases, statistics of its prevalence are of much significance. Prior to the general introduction of purification works, the typhoid death rate was invariably high in many of our large cities drawing their supply from polluted rivers and lakes. Most of these cities are now supplied with satisfactory water, and many records could be given showing the marked effect of water treatment on the typhoid rate. The following data for the cities of New Orleans, Pittsburgh and Cincinnati will suffice.”</a:t>
            </a:r>
          </a:p>
        </p:txBody>
      </p:sp>
      <p:sp>
        <p:nvSpPr>
          <p:cNvPr id="285700" name="Rectangle 4"/>
          <p:cNvSpPr>
            <a:spLocks noChangeArrowheads="1"/>
          </p:cNvSpPr>
          <p:nvPr/>
        </p:nvSpPr>
        <p:spPr bwMode="auto">
          <a:xfrm>
            <a:off x="3821113" y="6216650"/>
            <a:ext cx="5322887" cy="641350"/>
          </a:xfrm>
          <a:prstGeom prst="rect">
            <a:avLst/>
          </a:prstGeom>
          <a:noFill/>
          <a:ln w="12700">
            <a:noFill/>
            <a:miter lim="800000"/>
            <a:headEnd type="none" w="lg" len="med"/>
            <a:tailEnd type="none" w="lg" len="med"/>
          </a:ln>
          <a:effectLst/>
        </p:spPr>
        <p:txBody>
          <a:bodyPr>
            <a:spAutoFit/>
          </a:bodyPr>
          <a:lstStyle/>
          <a:p>
            <a:r>
              <a:rPr lang="en-US" sz="1800"/>
              <a:t>Public Water-Supplies by Turneaure, Russell, Mead, Baker. John Wiley &amp; Sons (1924) pages 430-431.</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sz="4000"/>
              <a:t>Evidence for a Causal Link:</a:t>
            </a:r>
            <a:br>
              <a:rPr lang="en-US" sz="4000"/>
            </a:br>
            <a:r>
              <a:rPr lang="en-US" sz="4000"/>
              <a:t>New Orleans,  Pittsburgh, Cincinnati</a:t>
            </a:r>
          </a:p>
        </p:txBody>
      </p:sp>
      <p:sp>
        <p:nvSpPr>
          <p:cNvPr id="151570" name="Text Box 18"/>
          <p:cNvSpPr txBox="1">
            <a:spLocks noChangeArrowheads="1"/>
          </p:cNvSpPr>
          <p:nvPr/>
        </p:nvSpPr>
        <p:spPr bwMode="auto">
          <a:xfrm>
            <a:off x="4826000" y="4418013"/>
            <a:ext cx="4092575" cy="1800225"/>
          </a:xfrm>
          <a:prstGeom prst="rect">
            <a:avLst/>
          </a:prstGeom>
          <a:noFill/>
          <a:ln w="12700">
            <a:noFill/>
            <a:miter lim="800000"/>
            <a:headEnd type="none" w="lg" len="med"/>
            <a:tailEnd type="none" w="lg" len="med"/>
          </a:ln>
          <a:effectLst/>
        </p:spPr>
        <p:txBody>
          <a:bodyPr>
            <a:spAutoFit/>
          </a:bodyPr>
          <a:lstStyle/>
          <a:p>
            <a:r>
              <a:rPr lang="en-US"/>
              <a:t>Pittsburgh, Cincinnati and New Orleans were used as evidence of the efficacy of filtration</a:t>
            </a:r>
          </a:p>
        </p:txBody>
      </p:sp>
      <p:sp>
        <p:nvSpPr>
          <p:cNvPr id="151572" name="Text Box 20"/>
          <p:cNvSpPr txBox="1">
            <a:spLocks noChangeArrowheads="1"/>
          </p:cNvSpPr>
          <p:nvPr/>
        </p:nvSpPr>
        <p:spPr bwMode="auto">
          <a:xfrm>
            <a:off x="4916488" y="6276975"/>
            <a:ext cx="4017962" cy="581025"/>
          </a:xfrm>
          <a:prstGeom prst="rect">
            <a:avLst/>
          </a:prstGeom>
          <a:noFill/>
          <a:ln w="12700">
            <a:noFill/>
            <a:miter lim="800000"/>
            <a:headEnd type="none" w="lg" len="med"/>
            <a:tailEnd type="none" w="lg" len="med"/>
          </a:ln>
          <a:effectLst/>
        </p:spPr>
        <p:txBody>
          <a:bodyPr>
            <a:spAutoFit/>
          </a:bodyPr>
          <a:lstStyle/>
          <a:p>
            <a:r>
              <a:rPr lang="en-US" sz="1600"/>
              <a:t>Public Water-Supplies by Turneaure, Russell, Mead, Baker. John Wiley &amp; Sons (1924)</a:t>
            </a:r>
          </a:p>
        </p:txBody>
      </p:sp>
      <p:pic>
        <p:nvPicPr>
          <p:cNvPr id="151578" name="Picture 26"/>
          <p:cNvPicPr>
            <a:picLocks noChangeAspect="1" noChangeArrowheads="1"/>
          </p:cNvPicPr>
          <p:nvPr/>
        </p:nvPicPr>
        <p:blipFill>
          <a:blip r:embed="rId3" cstate="print"/>
          <a:srcRect/>
          <a:stretch>
            <a:fillRect/>
          </a:stretch>
        </p:blipFill>
        <p:spPr bwMode="auto">
          <a:xfrm>
            <a:off x="347663" y="1835150"/>
            <a:ext cx="3848100" cy="2301875"/>
          </a:xfrm>
          <a:prstGeom prst="rect">
            <a:avLst/>
          </a:prstGeom>
          <a:noFill/>
          <a:ln w="9525">
            <a:noFill/>
            <a:miter lim="800000"/>
            <a:headEnd/>
            <a:tailEnd/>
          </a:ln>
        </p:spPr>
      </p:pic>
      <p:pic>
        <p:nvPicPr>
          <p:cNvPr id="151579" name="Picture 27"/>
          <p:cNvPicPr>
            <a:picLocks noChangeAspect="1" noChangeArrowheads="1"/>
          </p:cNvPicPr>
          <p:nvPr/>
        </p:nvPicPr>
        <p:blipFill>
          <a:blip r:embed="rId4" cstate="print"/>
          <a:srcRect/>
          <a:stretch>
            <a:fillRect/>
          </a:stretch>
        </p:blipFill>
        <p:spPr bwMode="auto">
          <a:xfrm>
            <a:off x="295275" y="4310063"/>
            <a:ext cx="3848100" cy="2301875"/>
          </a:xfrm>
          <a:prstGeom prst="rect">
            <a:avLst/>
          </a:prstGeom>
          <a:noFill/>
          <a:ln w="9525">
            <a:noFill/>
            <a:miter lim="800000"/>
            <a:headEnd/>
            <a:tailEnd/>
          </a:ln>
        </p:spPr>
      </p:pic>
      <p:pic>
        <p:nvPicPr>
          <p:cNvPr id="151583" name="Picture 31"/>
          <p:cNvPicPr>
            <a:picLocks noChangeAspect="1" noChangeArrowheads="1"/>
          </p:cNvPicPr>
          <p:nvPr/>
        </p:nvPicPr>
        <p:blipFill>
          <a:blip r:embed="rId5" cstate="print"/>
          <a:srcRect/>
          <a:stretch>
            <a:fillRect/>
          </a:stretch>
        </p:blipFill>
        <p:spPr bwMode="auto">
          <a:xfrm>
            <a:off x="4813300" y="1976438"/>
            <a:ext cx="3848100" cy="2301875"/>
          </a:xfrm>
          <a:prstGeom prst="rect">
            <a:avLst/>
          </a:prstGeom>
          <a:noFill/>
          <a:ln w="9525">
            <a:noFill/>
            <a:miter lim="800000"/>
            <a:headEnd/>
            <a:tailEnd/>
          </a:ln>
        </p:spPr>
      </p:pic>
      <p:sp>
        <p:nvSpPr>
          <p:cNvPr id="151584" name="Rectangle 32"/>
          <p:cNvSpPr>
            <a:spLocks noChangeArrowheads="1"/>
          </p:cNvSpPr>
          <p:nvPr/>
        </p:nvSpPr>
        <p:spPr bwMode="auto">
          <a:xfrm>
            <a:off x="-2770188" y="2260600"/>
            <a:ext cx="481013" cy="68421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151585" name="Rectangle 33"/>
          <p:cNvSpPr>
            <a:spLocks noChangeArrowheads="1"/>
          </p:cNvSpPr>
          <p:nvPr/>
        </p:nvSpPr>
        <p:spPr bwMode="auto">
          <a:xfrm>
            <a:off x="-1908175" y="2803525"/>
            <a:ext cx="1790700" cy="68421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Tree>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20394</TotalTime>
  <Words>1895</Words>
  <Application>Microsoft Office PowerPoint</Application>
  <PresentationFormat>Widescreen</PresentationFormat>
  <Paragraphs>250</Paragraphs>
  <Slides>38</Slides>
  <Notes>23</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Candara</vt:lpstr>
      <vt:lpstr>Times New Roman</vt:lpstr>
      <vt:lpstr>Wingdings</vt:lpstr>
      <vt:lpstr>SWOT 2021</vt:lpstr>
      <vt:lpstr>Public Health Implications of Water Supply Improvements</vt:lpstr>
      <vt:lpstr>PowerPoint Presentation</vt:lpstr>
      <vt:lpstr>Public Health</vt:lpstr>
      <vt:lpstr>The role of Water Supply, Sanitation, and Hygiene (WASH)</vt:lpstr>
      <vt:lpstr>Mills-Reincke Phenomenon</vt:lpstr>
      <vt:lpstr>U.S. Typhoid Fever Mortality</vt:lpstr>
      <vt:lpstr>Chlorine Cause and Effect: What else would you like to know…</vt:lpstr>
      <vt:lpstr>Disease rates as measures of efficiency</vt:lpstr>
      <vt:lpstr>Evidence for a Causal Link: New Orleans,  Pittsburgh, Cincinnati</vt:lpstr>
      <vt:lpstr>Let’s look at all the data using log scale (showing improvement ratio)</vt:lpstr>
      <vt:lpstr>Correlation between Water Supply Improvements and Public Health?</vt:lpstr>
      <vt:lpstr>Trying to Understand the Data</vt:lpstr>
      <vt:lpstr>Reading the Typhoid Data</vt:lpstr>
      <vt:lpstr>My Typhoid Hypothesis</vt:lpstr>
      <vt:lpstr>Typhoid isn’t the only waterborne disease!</vt:lpstr>
      <vt:lpstr>Causes of diarrhoea according to ‘Diseases of children’</vt:lpstr>
      <vt:lpstr>Changes recommended:  public health campaign</vt:lpstr>
      <vt:lpstr>Maybe we are helping to save the world from stunted growth</vt:lpstr>
      <vt:lpstr>Fecal-Oral Pathways</vt:lpstr>
      <vt:lpstr>PowerPoint Presentation</vt:lpstr>
      <vt:lpstr>PowerPoint Presentation</vt:lpstr>
      <vt:lpstr>PowerPoint Presentation</vt:lpstr>
      <vt:lpstr>PowerPoint Presentation</vt:lpstr>
      <vt:lpstr>PowerPoint Presentation</vt:lpstr>
      <vt:lpstr>PowerPoint Presentation</vt:lpstr>
      <vt:lpstr>Improved or Safe?</vt:lpstr>
      <vt:lpstr>PowerPoint Presentation</vt:lpstr>
      <vt:lpstr>PowerPoint Presentation</vt:lpstr>
      <vt:lpstr>PowerPoint Presentation</vt:lpstr>
      <vt:lpstr>PowerPoint Presentation</vt:lpstr>
      <vt:lpstr>PowerPoint Presentation</vt:lpstr>
      <vt:lpstr>The customer wanted  safe water on tap</vt:lpstr>
      <vt:lpstr>PowerPoint Presentation</vt:lpstr>
      <vt:lpstr>PowerPoint Presentation</vt:lpstr>
      <vt:lpstr>Safe water infrastructure extends from watershed to watershed</vt:lpstr>
      <vt:lpstr>Creative solutions needed for villages</vt:lpstr>
      <vt:lpstr>Creative solutions needed for cities</vt:lpstr>
      <vt:lpstr>Summary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Pathogens</dc:title>
  <dc:creator>Monroe Weber-Shirk</dc:creator>
  <cp:lastModifiedBy>Monroe Weber-Shirk</cp:lastModifiedBy>
  <cp:revision>238</cp:revision>
  <cp:lastPrinted>2008-08-28T15:35:11Z</cp:lastPrinted>
  <dcterms:created xsi:type="dcterms:W3CDTF">2004-04-21T14:51:04Z</dcterms:created>
  <dcterms:modified xsi:type="dcterms:W3CDTF">2022-03-08T23:42:27Z</dcterms:modified>
</cp:coreProperties>
</file>